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the lesson by projecting this title slide. Do not introduce it yet. Riley appears on slide 2. The deliberate sequencing — title, then meet Riley, then walk through Riley's first quarter — mirrors what would happen if a new colleague joined a team. Time on slide: 30 seconds.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5 minutes in pairs. Maya is the friend. What do you tell her? Don't predict. Don't say 'AI is taking your jobs.' The point is: the SHAPE of an early career is being redrawn in real time, and these students will be navigating it. Take three or four responses. Look for honest, specific suggestions — not platitudes. A safeguarding note: this is where students get visibly worried. Watch for it. If a student gets anxious, follow up 1-to-1 after the lesson.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 up the two-corner debate. One wall is YES — treat Riley as a colleague. The other is NO — Riley is a tool, not a worker. Read both positions out loud. Students stand at the wall they agree with. Unsure students stand in the middle. Two from each side present their reasoning, one minute each, no interruptions. Then: anyone who has changed their mind moves. Ask why. End without resolution. The question is genuinely open and serious people disagree. Cappelli's Girl Scout cookies line is deliberate humour — it lands.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Write the sentence frame on the board. Each student writes their sentence in their book or on a sticky note. Take three out loud. End there. Do not over-explain. The lesson should leave students thinking, not answered.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Closing slide. Hold for 10-15 seconds, then close. The reveal — Riley is fictional, everything Riley does is real — is the lesson in a sentence.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slide that does the heavy lifting. Project it on screen as students walk in. Do not introduce it. Let them read it for 30-60 seconds. Once the room is settled, say only: 'This is Riley. Riley started at Meridian Group in January. Riley is doing the job a junior marketing coordinator would have done. Riley's salary cost is a quarter of a human's. Riley works 24/7. Riley does not exist as a person.' Then ask: 'What's your gut reaction?' Take three or four hands. Don't comment. Don't explain. Move on to slide 3.</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30 seconds on this slide. Tell the class that throughout this lesson Riley is 'it,' not 'they.' The reason: the lesson asks whether AI agents should be treated like fellow employees. Using human pronouns answers that question before we've asked it. Some students will switch to 'they' or 'she.' Don't correct them — ask them why they made the switch. That's itself a useful conversation.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Riley's biggest output of Q1. Riley was assigned a competitive analysis project — research five competitors, build comparison decks, draft a strategy memo. A junior human would have taken three weeks. Riley delivered in three hours. (This is the Swiss Re story, repurposed. Real numbers.) Sarah is delighted. The work is good. The team got it sooner. The client is happy. Ask: what's the catch? Take answers. Steer toward two surfaces: (1) what does the human junior who would have done this work, LEARN? (2) what happens to that human's salary, mentor relationship, career path? Land the term: the missing rung. We'll cover that on the next slide.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concept slide. 90 seconds. Land the term: 'the missing rung.' The traditional deal of entry-level work — trading rote labour for mentorship — only works if the rote labour exists. Riley is faster, cheaper, and never sleeps. But Riley also doesn't need to learn. The human who would have done that work doesn't get the chance to. Don't dwell. The point lands in the quarterly review later when we meet Maya.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Reveal the email artefact. Read it aloud, slowly. Don't editorialise. Let the figures land. Riley sent a pricing email to 4,000 customers with the wrong figures. The error cost Meridian £180,000 in goodwill discounts. The big question is on the next slide: who is responsible? Run a 5-minute round-robin in groups of four. Each group ranks the four candidates. Take feedback. Probe reasoning. The legally correct answer is mostly Sarah and the company — but the moral instinct varies.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5 minutes in groups of 4. Each group ranks the four candidates from most to least responsible. Justify the top and bottom with one sentence each. Take feedback from 3-4 groups. Probe the reasoning. Key point to surface: a human junior who sent that email might be fired. Riley cannot be fired. Riley does not have a contract. Riley does not have a Disciplinary Committee. What does 'accountability' even mean here? That's the next slide.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discussion slide. Take 4-5 minutes. Surface this tension out loud: a human junior who sent that email might be fired. Riley cannot be fired. Riley does not have a contract. Riley does not have a Disciplinary Committee. Ask: what does 'accountability' even mean when the worker is not a person? Don't try to resolve the question. The lesson works because the question is genuinely hard.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Reveal the HR memo. Read it through once before opening discussion. Don't editorialise. The memo lays out the structural shift: three coordinators reassigned, two redundancies, Sarah promoted to AI Agent Manager. Then the kicker: Maya, a real applicant for the role, scored highly on the screening task. Her rejection letter went out 28 March. She replied asking what role would be open to her. 'We do not currently have an answer.' Pause on that line. The next slide makes Maya the centre of the discussion.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2A47"/>
        </a:solidFill>
      </p:bgPr>
    </p:bg>
    <p:spTree>
      <p:nvGrpSpPr>
        <p:cNvPr id="1" name=""/>
        <p:cNvGrpSpPr/>
        <p:nvPr/>
      </p:nvGrpSpPr>
      <p:grpSpPr>
        <a:xfrm>
          <a:off x="0" y="0"/>
          <a:ext cx="0" cy="0"/>
          <a:chOff x="0" y="0"/>
          <a:chExt cx="0" cy="0"/>
        </a:xfrm>
      </p:grpSpPr>
      <p:sp>
        <p:nvSpPr>
          <p:cNvPr id="3" name="Shape 0"/>
          <p:cNvSpPr/>
          <p:nvPr/>
        </p:nvSpPr>
        <p:spPr>
          <a:xfrm>
            <a:off x="502920" y="502920"/>
            <a:ext cx="1280160" cy="1280160"/>
          </a:xfrm>
          <a:prstGeom prst="rect">
            <a:avLst/>
          </a:prstGeom>
          <a:solidFill>
            <a:srgbClr val="FFFFFF"/>
          </a:solidFill>
          <a:ln w="12700">
            <a:solidFill>
              <a:srgbClr val="FFFFFF"/>
            </a:solidFill>
            <a:prstDash val="solid"/>
          </a:ln>
        </p:spPr>
      </p:sp>
      <p:pic>
        <p:nvPicPr>
          <p:cNvPr id="4" name="Image 0" descr="/home/claude/ailitkit_logo.png">    </p:cNvPr>
          <p:cNvPicPr>
            <a:picLocks noChangeAspect="1"/>
          </p:cNvPicPr>
          <p:nvPr/>
        </p:nvPicPr>
        <p:blipFill>
          <a:blip r:embed="rId1"/>
          <a:stretch>
            <a:fillRect/>
          </a:stretch>
        </p:blipFill>
        <p:spPr>
          <a:xfrm>
            <a:off x="640080" y="640080"/>
            <a:ext cx="1005840" cy="1005840"/>
          </a:xfrm>
          <a:prstGeom prst="rect">
            <a:avLst/>
          </a:prstGeom>
        </p:spPr>
      </p:pic>
      <p:sp>
        <p:nvSpPr>
          <p:cNvPr id="5" name="Text 1"/>
          <p:cNvSpPr/>
          <p:nvPr/>
        </p:nvSpPr>
        <p:spPr>
          <a:xfrm>
            <a:off x="1965960" y="594360"/>
            <a:ext cx="3657600" cy="640080"/>
          </a:xfrm>
          <a:prstGeom prst="rect">
            <a:avLst/>
          </a:prstGeom>
          <a:noFill/>
          <a:ln/>
        </p:spPr>
        <p:txBody>
          <a:bodyPr wrap="square" lIns="0" tIns="0" rIns="0" bIns="0" rtlCol="0" anchor="t"/>
          <a:lstStyle/>
          <a:p>
            <a:pPr indent="0" marL="0">
              <a:buNone/>
            </a:pPr>
            <a:r>
              <a:rPr lang="en-US" sz="3200" b="1" dirty="0">
                <a:solidFill>
                  <a:srgbClr val="0FA3A3"/>
                </a:solidFill>
                <a:latin typeface="Georgia" pitchFamily="34" charset="0"/>
                <a:ea typeface="Georgia" pitchFamily="34" charset="-122"/>
                <a:cs typeface="Georgia" pitchFamily="34" charset="-120"/>
              </a:rPr>
              <a:t>AI</a:t>
            </a:r>
            <a:pPr indent="0" marL="0">
              <a:buNone/>
            </a:pPr>
            <a:r>
              <a:rPr lang="en-US" sz="3200" b="1" dirty="0">
                <a:solidFill>
                  <a:srgbClr val="FFFFFF"/>
                </a:solidFill>
                <a:latin typeface="Georgia" pitchFamily="34" charset="0"/>
                <a:ea typeface="Georgia" pitchFamily="34" charset="-122"/>
                <a:cs typeface="Georgia" pitchFamily="34" charset="-120"/>
              </a:rPr>
              <a:t>LitKit</a:t>
            </a:r>
            <a:endParaRPr lang="en-US" sz="3200" dirty="0"/>
          </a:p>
        </p:txBody>
      </p:sp>
      <p:sp>
        <p:nvSpPr>
          <p:cNvPr id="6" name="Text 2"/>
          <p:cNvSpPr/>
          <p:nvPr/>
        </p:nvSpPr>
        <p:spPr>
          <a:xfrm>
            <a:off x="1965960" y="1234440"/>
            <a:ext cx="3657600" cy="365760"/>
          </a:xfrm>
          <a:prstGeom prst="rect">
            <a:avLst/>
          </a:prstGeom>
          <a:noFill/>
          <a:ln/>
        </p:spPr>
        <p:txBody>
          <a:bodyPr wrap="square" lIns="0" tIns="0" rIns="0" bIns="0" rtlCol="0" anchor="t"/>
          <a:lstStyle/>
          <a:p>
            <a:pPr indent="0" marL="0">
              <a:buNone/>
            </a:pPr>
            <a:r>
              <a:rPr lang="en-US" sz="1100" spc="400" kern="0" dirty="0">
                <a:solidFill>
                  <a:srgbClr val="0FA3A3"/>
                </a:solidFill>
                <a:latin typeface="Calibri" pitchFamily="34" charset="0"/>
                <a:ea typeface="Calibri" pitchFamily="34" charset="-122"/>
                <a:cs typeface="Calibri" pitchFamily="34" charset="-120"/>
              </a:rPr>
              <a:t>AI literacy for schools</a:t>
            </a:r>
            <a:endParaRPr lang="en-US" sz="1100" dirty="0"/>
          </a:p>
        </p:txBody>
      </p:sp>
      <p:sp>
        <p:nvSpPr>
          <p:cNvPr id="7" name="Shape 3"/>
          <p:cNvSpPr/>
          <p:nvPr/>
        </p:nvSpPr>
        <p:spPr>
          <a:xfrm>
            <a:off x="502920" y="2194560"/>
            <a:ext cx="6400800" cy="0"/>
          </a:xfrm>
          <a:prstGeom prst="line">
            <a:avLst/>
          </a:prstGeom>
          <a:noFill/>
          <a:ln w="12700">
            <a:solidFill>
              <a:srgbClr val="0FA3A3"/>
            </a:solidFill>
            <a:prstDash val="solid"/>
          </a:ln>
        </p:spPr>
      </p:sp>
      <p:sp>
        <p:nvSpPr>
          <p:cNvPr id="8" name="Text 4"/>
          <p:cNvSpPr/>
          <p:nvPr/>
        </p:nvSpPr>
        <p:spPr>
          <a:xfrm>
            <a:off x="502920" y="2468880"/>
            <a:ext cx="6400800" cy="365760"/>
          </a:xfrm>
          <a:prstGeom prst="rect">
            <a:avLst/>
          </a:prstGeom>
          <a:noFill/>
          <a:ln/>
        </p:spPr>
        <p:txBody>
          <a:bodyPr wrap="square" lIns="0" tIns="0" rIns="0" bIns="0" rtlCol="0" anchor="ctr"/>
          <a:lstStyle/>
          <a:p>
            <a:pPr indent="0" marL="0">
              <a:buNone/>
            </a:pPr>
            <a:r>
              <a:rPr lang="en-US" sz="1200" b="1" spc="600" kern="0" dirty="0">
                <a:solidFill>
                  <a:srgbClr val="0FA3A3"/>
                </a:solidFill>
                <a:latin typeface="Calibri" pitchFamily="34" charset="0"/>
                <a:ea typeface="Calibri" pitchFamily="34" charset="-122"/>
                <a:cs typeface="Calibri" pitchFamily="34" charset="-120"/>
              </a:rPr>
              <a:t>FULL LESSON · 60 MINUTES · KS4</a:t>
            </a:r>
            <a:endParaRPr lang="en-US" sz="1200" dirty="0"/>
          </a:p>
        </p:txBody>
      </p:sp>
      <p:sp>
        <p:nvSpPr>
          <p:cNvPr id="9" name="Text 5"/>
          <p:cNvSpPr/>
          <p:nvPr/>
        </p:nvSpPr>
        <p:spPr>
          <a:xfrm>
            <a:off x="502920" y="2926080"/>
            <a:ext cx="6766560" cy="1828800"/>
          </a:xfrm>
          <a:prstGeom prst="rect">
            <a:avLst/>
          </a:prstGeom>
          <a:noFill/>
          <a:ln/>
        </p:spPr>
        <p:txBody>
          <a:bodyPr wrap="square" lIns="0" tIns="0" rIns="0" bIns="0" rtlCol="0" anchor="t"/>
          <a:lstStyle/>
          <a:p>
            <a:pPr indent="0" marL="0">
              <a:buNone/>
            </a:pPr>
            <a:r>
              <a:rPr lang="en-US" sz="4800" b="1" dirty="0">
                <a:solidFill>
                  <a:srgbClr val="FFFFFF"/>
                </a:solidFill>
                <a:latin typeface="Georgia" pitchFamily="34" charset="0"/>
                <a:ea typeface="Georgia" pitchFamily="34" charset="-122"/>
                <a:cs typeface="Georgia" pitchFamily="34" charset="-120"/>
              </a:rPr>
              <a:t>Meet Your New Colleague</a:t>
            </a:r>
            <a:endParaRPr lang="en-US" sz="4800" dirty="0"/>
          </a:p>
        </p:txBody>
      </p:sp>
      <p:sp>
        <p:nvSpPr>
          <p:cNvPr id="10" name="Text 6"/>
          <p:cNvSpPr/>
          <p:nvPr/>
        </p:nvSpPr>
        <p:spPr>
          <a:xfrm>
            <a:off x="502920" y="5120640"/>
            <a:ext cx="6583680" cy="914400"/>
          </a:xfrm>
          <a:prstGeom prst="rect">
            <a:avLst/>
          </a:prstGeom>
          <a:noFill/>
          <a:ln/>
        </p:spPr>
        <p:txBody>
          <a:bodyPr wrap="square" lIns="0" tIns="0" rIns="0" bIns="0" rtlCol="0" anchor="t"/>
          <a:lstStyle/>
          <a:p>
            <a:pPr indent="0" marL="0">
              <a:buNone/>
            </a:pPr>
            <a:r>
              <a:rPr lang="en-US" sz="1800" i="1" dirty="0">
                <a:solidFill>
                  <a:srgbClr val="FFFFFF"/>
                </a:solidFill>
                <a:latin typeface="Georgia" pitchFamily="34" charset="0"/>
                <a:ea typeface="Georgia" pitchFamily="34" charset="-122"/>
                <a:cs typeface="Georgia" pitchFamily="34" charset="-120"/>
              </a:rPr>
              <a:t>Riley joined the marketing team in January. Riley is not a person.</a:t>
            </a:r>
            <a:endParaRPr lang="en-US" sz="1800" dirty="0"/>
          </a:p>
        </p:txBody>
      </p:sp>
      <p:sp>
        <p:nvSpPr>
          <p:cNvPr id="11" name="Text 7"/>
          <p:cNvSpPr/>
          <p:nvPr/>
        </p:nvSpPr>
        <p:spPr>
          <a:xfrm>
            <a:off x="502920" y="6400800"/>
            <a:ext cx="3657600" cy="274320"/>
          </a:xfrm>
          <a:prstGeom prst="rect">
            <a:avLst/>
          </a:prstGeom>
          <a:noFill/>
          <a:ln/>
        </p:spPr>
        <p:txBody>
          <a:bodyPr wrap="square" lIns="0" tIns="0" rIns="0" bIns="0" rtlCol="0" anchor="ctr"/>
          <a:lstStyle/>
          <a:p>
            <a:pPr indent="0" marL="0">
              <a:buNone/>
            </a:pPr>
            <a:r>
              <a:rPr lang="en-US" sz="1000" spc="400" kern="0" dirty="0">
                <a:solidFill>
                  <a:srgbClr val="0FA3A3"/>
                </a:solidFill>
                <a:latin typeface="Calibri" pitchFamily="34" charset="0"/>
                <a:ea typeface="Calibri" pitchFamily="34" charset="-122"/>
                <a:cs typeface="Calibri" pitchFamily="34" charset="-120"/>
              </a:rPr>
              <a:t>ailitkit.com</a:t>
            </a:r>
            <a:endParaRPr lang="en-US" sz="1000" dirty="0"/>
          </a:p>
        </p:txBody>
      </p:sp>
      <p:sp>
        <p:nvSpPr>
          <p:cNvPr id="12" name="Text 8"/>
          <p:cNvSpPr/>
          <p:nvPr/>
        </p:nvSpPr>
        <p:spPr>
          <a:xfrm>
            <a:off x="10515600" y="6400800"/>
            <a:ext cx="1188720" cy="274320"/>
          </a:xfrm>
          <a:prstGeom prst="rect">
            <a:avLst/>
          </a:prstGeom>
          <a:noFill/>
          <a:ln/>
        </p:spPr>
        <p:txBody>
          <a:bodyPr wrap="square" lIns="0" tIns="0" rIns="0" bIns="0" rtlCol="0" anchor="ctr"/>
          <a:lstStyle/>
          <a:p>
            <a:pPr algn="r" indent="0" marL="0">
              <a:buNone/>
            </a:pPr>
            <a:r>
              <a:rPr lang="en-US" sz="1000" b="1" spc="400" kern="0" dirty="0">
                <a:solidFill>
                  <a:srgbClr val="FFFFFF"/>
                </a:solidFill>
                <a:latin typeface="Calibri" pitchFamily="34" charset="0"/>
                <a:ea typeface="Calibri" pitchFamily="34" charset="-122"/>
                <a:cs typeface="Calibri" pitchFamily="34" charset="-120"/>
              </a:rPr>
              <a:t>01 / 13</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E2A47"/>
        </a:solidFill>
      </p:bgPr>
    </p:bg>
    <p:spTree>
      <p:nvGrpSpPr>
        <p:cNvPr id="1" name=""/>
        <p:cNvGrpSpPr/>
        <p:nvPr/>
      </p:nvGrpSpPr>
      <p:grpSpPr>
        <a:xfrm>
          <a:off x="0" y="0"/>
          <a:ext cx="0" cy="0"/>
          <a:chOff x="0" y="0"/>
          <a:chExt cx="0" cy="0"/>
        </a:xfrm>
      </p:grpSpPr>
      <p:pic>
        <p:nvPicPr>
          <p:cNvPr id="2" name="Image 0" descr="/home/claude/ailitkit_logo.png">    </p:cNvPr>
          <p:cNvPicPr>
            <a:picLocks noChangeAspect="1"/>
          </p:cNvPicPr>
          <p:nvPr/>
        </p:nvPicPr>
        <p:blipFill>
          <a:blip r:embed="rId1"/>
          <a:stretch>
            <a:fillRect/>
          </a:stretch>
        </p:blipFill>
        <p:spPr>
          <a:xfrm>
            <a:off x="502920" y="292608"/>
            <a:ext cx="457200" cy="457200"/>
          </a:xfrm>
          <a:prstGeom prst="rect">
            <a:avLst/>
          </a:prstGeom>
        </p:spPr>
      </p:pic>
      <p:sp>
        <p:nvSpPr>
          <p:cNvPr id="3" name="Text 0"/>
          <p:cNvSpPr/>
          <p:nvPr/>
        </p:nvSpPr>
        <p:spPr>
          <a:xfrm>
            <a:off x="1097280" y="292608"/>
            <a:ext cx="7315200" cy="457200"/>
          </a:xfrm>
          <a:prstGeom prst="rect">
            <a:avLst/>
          </a:prstGeom>
          <a:noFill/>
          <a:ln/>
        </p:spPr>
        <p:txBody>
          <a:bodyPr wrap="square" lIns="0" tIns="0" rIns="0" bIns="0" rtlCol="0" anchor="ctr"/>
          <a:lstStyle/>
          <a:p>
            <a:pPr indent="0" marL="0">
              <a:buNone/>
            </a:pPr>
            <a:r>
              <a:rPr lang="en-US" sz="1000" b="1" spc="400" kern="0" dirty="0">
                <a:solidFill>
                  <a:srgbClr val="0FA3A3"/>
                </a:solidFill>
                <a:latin typeface="Calibri" pitchFamily="34" charset="0"/>
                <a:ea typeface="Calibri" pitchFamily="34" charset="-122"/>
                <a:cs typeface="Calibri" pitchFamily="34" charset="-120"/>
              </a:rPr>
              <a:t>DISCUSS · IN PAIRS · 5 MIN</a:t>
            </a:r>
            <a:endParaRPr lang="en-US" sz="1000" dirty="0"/>
          </a:p>
        </p:txBody>
      </p:sp>
      <p:sp>
        <p:nvSpPr>
          <p:cNvPr id="4" name="Text 1"/>
          <p:cNvSpPr/>
          <p:nvPr/>
        </p:nvSpPr>
        <p:spPr>
          <a:xfrm>
            <a:off x="10515600" y="292608"/>
            <a:ext cx="1188720" cy="457200"/>
          </a:xfrm>
          <a:prstGeom prst="rect">
            <a:avLst/>
          </a:prstGeom>
          <a:noFill/>
          <a:ln/>
        </p:spPr>
        <p:txBody>
          <a:bodyPr wrap="square" lIns="0" tIns="0" rIns="0" bIns="0" rtlCol="0" anchor="ctr"/>
          <a:lstStyle/>
          <a:p>
            <a:pPr algn="r" indent="0" marL="0">
              <a:buNone/>
            </a:pPr>
            <a:r>
              <a:rPr lang="en-US" sz="1000" b="1" spc="400" kern="0" dirty="0">
                <a:solidFill>
                  <a:srgbClr val="FFFFFF"/>
                </a:solidFill>
                <a:latin typeface="Calibri" pitchFamily="34" charset="0"/>
                <a:ea typeface="Calibri" pitchFamily="34" charset="-122"/>
                <a:cs typeface="Calibri" pitchFamily="34" charset="-120"/>
              </a:rPr>
              <a:t>10 / 13</a:t>
            </a:r>
            <a:endParaRPr lang="en-US" sz="1000" dirty="0"/>
          </a:p>
        </p:txBody>
      </p:sp>
      <p:sp>
        <p:nvSpPr>
          <p:cNvPr id="5" name="Text 2"/>
          <p:cNvSpPr/>
          <p:nvPr/>
        </p:nvSpPr>
        <p:spPr>
          <a:xfrm>
            <a:off x="502920" y="6400800"/>
            <a:ext cx="5486400" cy="274320"/>
          </a:xfrm>
          <a:prstGeom prst="rect">
            <a:avLst/>
          </a:prstGeom>
          <a:noFill/>
          <a:ln/>
        </p:spPr>
        <p:txBody>
          <a:bodyPr wrap="square" lIns="0" tIns="0" rIns="0" bIns="0" rtlCol="0" anchor="ctr"/>
          <a:lstStyle/>
          <a:p>
            <a:pPr indent="0" marL="0">
              <a:buNone/>
            </a:pPr>
            <a:r>
              <a:rPr lang="en-US" sz="900" b="1" dirty="0">
                <a:solidFill>
                  <a:srgbClr val="0FA3A3"/>
                </a:solidFill>
                <a:latin typeface="Calibri" pitchFamily="34" charset="0"/>
                <a:ea typeface="Calibri" pitchFamily="34" charset="-122"/>
                <a:cs typeface="Calibri" pitchFamily="34" charset="-120"/>
              </a:rPr>
              <a:t>AI</a:t>
            </a:r>
            <a:pPr indent="0" marL="0">
              <a:buNone/>
            </a:pPr>
            <a:r>
              <a:rPr lang="en-US" sz="900" b="1" dirty="0">
                <a:solidFill>
                  <a:srgbClr val="FFFFFF"/>
                </a:solidFill>
                <a:latin typeface="Calibri" pitchFamily="34" charset="0"/>
                <a:ea typeface="Calibri" pitchFamily="34" charset="-122"/>
                <a:cs typeface="Calibri" pitchFamily="34" charset="-120"/>
              </a:rPr>
              <a:t>LitKit</a:t>
            </a:r>
            <a:pPr indent="0" marL="0">
              <a:buNone/>
            </a:pPr>
            <a:r>
              <a:rPr lang="en-US" sz="900" dirty="0">
                <a:solidFill>
                  <a:srgbClr val="8FA0B0"/>
                </a:solidFill>
                <a:latin typeface="Calibri" pitchFamily="34" charset="0"/>
                <a:ea typeface="Calibri" pitchFamily="34" charset="-122"/>
                <a:cs typeface="Calibri" pitchFamily="34" charset="-120"/>
              </a:rPr>
              <a:t>  ·  ailitkit.com</a:t>
            </a:r>
            <a:endParaRPr lang="en-US" sz="900" dirty="0"/>
          </a:p>
        </p:txBody>
      </p:sp>
      <p:sp>
        <p:nvSpPr>
          <p:cNvPr id="6" name="Text 3"/>
          <p:cNvSpPr/>
          <p:nvPr/>
        </p:nvSpPr>
        <p:spPr>
          <a:xfrm>
            <a:off x="6400800" y="6400800"/>
            <a:ext cx="5257800" cy="274320"/>
          </a:xfrm>
          <a:prstGeom prst="rect">
            <a:avLst/>
          </a:prstGeom>
          <a:noFill/>
          <a:ln/>
        </p:spPr>
        <p:txBody>
          <a:bodyPr wrap="square" lIns="0" tIns="0" rIns="0" bIns="0" rtlCol="0" anchor="ctr"/>
          <a:lstStyle/>
          <a:p>
            <a:pPr algn="r" indent="0" marL="0">
              <a:buNone/>
            </a:pPr>
            <a:r>
              <a:rPr lang="en-US" sz="900" i="1" dirty="0">
                <a:solidFill>
                  <a:srgbClr val="8FA0B0"/>
                </a:solidFill>
                <a:latin typeface="Calibri" pitchFamily="34" charset="0"/>
                <a:ea typeface="Calibri" pitchFamily="34" charset="-122"/>
                <a:cs typeface="Calibri" pitchFamily="34" charset="-120"/>
              </a:rPr>
              <a:t>Meet Your New Colleague · 60 min</a:t>
            </a:r>
            <a:endParaRPr lang="en-US" sz="900" dirty="0"/>
          </a:p>
        </p:txBody>
      </p:sp>
      <p:sp>
        <p:nvSpPr>
          <p:cNvPr id="8" name="Text 4"/>
          <p:cNvSpPr/>
          <p:nvPr/>
        </p:nvSpPr>
        <p:spPr>
          <a:xfrm>
            <a:off x="731520" y="1280160"/>
            <a:ext cx="10515600" cy="457200"/>
          </a:xfrm>
          <a:prstGeom prst="rect">
            <a:avLst/>
          </a:prstGeom>
          <a:noFill/>
          <a:ln/>
        </p:spPr>
        <p:txBody>
          <a:bodyPr wrap="square" lIns="0" tIns="0" rIns="0" bIns="0" rtlCol="0" anchor="t"/>
          <a:lstStyle/>
          <a:p>
            <a:pPr indent="0" marL="0">
              <a:buNone/>
            </a:pPr>
            <a:r>
              <a:rPr lang="en-US" sz="1200" b="1" spc="600" kern="0" dirty="0">
                <a:solidFill>
                  <a:srgbClr val="0FA3A3"/>
                </a:solidFill>
                <a:latin typeface="Calibri" pitchFamily="34" charset="0"/>
                <a:ea typeface="Calibri" pitchFamily="34" charset="-122"/>
                <a:cs typeface="Calibri" pitchFamily="34" charset="-120"/>
              </a:rPr>
              <a:t>MAYA OKONKWO</a:t>
            </a:r>
            <a:endParaRPr lang="en-US" sz="1200" dirty="0"/>
          </a:p>
        </p:txBody>
      </p:sp>
      <p:sp>
        <p:nvSpPr>
          <p:cNvPr id="9" name="Text 5"/>
          <p:cNvSpPr/>
          <p:nvPr/>
        </p:nvSpPr>
        <p:spPr>
          <a:xfrm>
            <a:off x="731520" y="1828800"/>
            <a:ext cx="10515600" cy="457200"/>
          </a:xfrm>
          <a:prstGeom prst="rect">
            <a:avLst/>
          </a:prstGeom>
          <a:noFill/>
          <a:ln/>
        </p:spPr>
        <p:txBody>
          <a:bodyPr wrap="square" lIns="0" tIns="0" rIns="0" bIns="0" rtlCol="0" anchor="t"/>
          <a:lstStyle/>
          <a:p>
            <a:pPr indent="0" marL="0">
              <a:buNone/>
            </a:pPr>
            <a:r>
              <a:rPr lang="en-US" sz="1400" i="1" dirty="0">
                <a:solidFill>
                  <a:srgbClr val="FFFFFF"/>
                </a:solidFill>
                <a:latin typeface="Calibri" pitchFamily="34" charset="0"/>
                <a:ea typeface="Calibri" pitchFamily="34" charset="-122"/>
                <a:cs typeface="Calibri" pitchFamily="34" charset="-120"/>
              </a:rPr>
              <a:t>Recent graduate. Strong screening score. Rejected.</a:t>
            </a:r>
            <a:endParaRPr lang="en-US" sz="1400" dirty="0"/>
          </a:p>
        </p:txBody>
      </p:sp>
      <p:sp>
        <p:nvSpPr>
          <p:cNvPr id="10" name="Shape 6"/>
          <p:cNvSpPr/>
          <p:nvPr/>
        </p:nvSpPr>
        <p:spPr>
          <a:xfrm>
            <a:off x="731520" y="3017520"/>
            <a:ext cx="73152" cy="2743200"/>
          </a:xfrm>
          <a:prstGeom prst="rect">
            <a:avLst/>
          </a:prstGeom>
          <a:solidFill>
            <a:srgbClr val="12B5A8"/>
          </a:solidFill>
          <a:ln w="12700">
            <a:solidFill>
              <a:srgbClr val="12B5A8"/>
            </a:solidFill>
            <a:prstDash val="solid"/>
          </a:ln>
        </p:spPr>
      </p:sp>
      <p:sp>
        <p:nvSpPr>
          <p:cNvPr id="11" name="Text 7"/>
          <p:cNvSpPr/>
          <p:nvPr/>
        </p:nvSpPr>
        <p:spPr>
          <a:xfrm>
            <a:off x="1005840" y="3017520"/>
            <a:ext cx="10424160" cy="2743200"/>
          </a:xfrm>
          <a:prstGeom prst="rect">
            <a:avLst/>
          </a:prstGeom>
          <a:noFill/>
          <a:ln/>
        </p:spPr>
        <p:txBody>
          <a:bodyPr wrap="square" lIns="0" tIns="0" rIns="0" bIns="0" rtlCol="0" anchor="ctr"/>
          <a:lstStyle/>
          <a:p>
            <a:pPr indent="0" marL="0">
              <a:buNone/>
            </a:pPr>
            <a:r>
              <a:rPr lang="en-US" sz="2800" i="1" dirty="0">
                <a:solidFill>
                  <a:srgbClr val="FFFFFF"/>
                </a:solidFill>
                <a:latin typeface="Georgia" pitchFamily="34" charset="0"/>
                <a:ea typeface="Georgia" pitchFamily="34" charset="-122"/>
                <a:cs typeface="Georgia" pitchFamily="34" charset="-120"/>
              </a:rPr>
              <a:t>Maya is your friend.</a:t>
            </a:r>
            <a:endParaRPr lang="en-US" sz="2800" dirty="0"/>
          </a:p>
          <a:p>
            <a:pPr indent="0" marL="0">
              <a:buNone/>
            </a:pPr>
            <a:r>
              <a:rPr lang="en-US" sz="2800" i="1" dirty="0">
                <a:solidFill>
                  <a:srgbClr val="FFFFFF"/>
                </a:solidFill>
                <a:latin typeface="Georgia" pitchFamily="34" charset="0"/>
                <a:ea typeface="Georgia" pitchFamily="34" charset="-122"/>
                <a:cs typeface="Georgia" pitchFamily="34" charset="-120"/>
              </a:rPr>
              <a:t>The role she trained for has been retired.</a:t>
            </a:r>
            <a:endParaRPr lang="en-US" sz="2800" dirty="0"/>
          </a:p>
          <a:p>
            <a:pPr indent="0" marL="0">
              <a:buNone/>
            </a:pPr>
            <a:endParaRPr lang="en-US" sz="2800" dirty="0"/>
          </a:p>
          <a:p>
            <a:pPr indent="0" marL="0">
              <a:buNone/>
            </a:pPr>
            <a:r>
              <a:rPr lang="en-US" sz="2800" i="1" dirty="0">
                <a:solidFill>
                  <a:srgbClr val="FFFFFF"/>
                </a:solidFill>
                <a:latin typeface="Georgia" pitchFamily="34" charset="0"/>
                <a:ea typeface="Georgia" pitchFamily="34" charset="-122"/>
                <a:cs typeface="Georgia" pitchFamily="34" charset="-120"/>
              </a:rPr>
              <a:t>What do you tell her she should do now?</a:t>
            </a:r>
            <a:endParaRPr 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AFAF7"/>
        </a:solidFill>
      </p:bgPr>
    </p:bg>
    <p:spTree>
      <p:nvGrpSpPr>
        <p:cNvPr id="1" name=""/>
        <p:cNvGrpSpPr/>
        <p:nvPr/>
      </p:nvGrpSpPr>
      <p:grpSpPr>
        <a:xfrm>
          <a:off x="0" y="0"/>
          <a:ext cx="0" cy="0"/>
          <a:chOff x="0" y="0"/>
          <a:chExt cx="0" cy="0"/>
        </a:xfrm>
      </p:grpSpPr>
      <p:pic>
        <p:nvPicPr>
          <p:cNvPr id="2" name="Image 0" descr="/home/claude/ailitkit_logo.png">    </p:cNvPr>
          <p:cNvPicPr>
            <a:picLocks noChangeAspect="1"/>
          </p:cNvPicPr>
          <p:nvPr/>
        </p:nvPicPr>
        <p:blipFill>
          <a:blip r:embed="rId1"/>
          <a:stretch>
            <a:fillRect/>
          </a:stretch>
        </p:blipFill>
        <p:spPr>
          <a:xfrm>
            <a:off x="502920" y="292608"/>
            <a:ext cx="457200" cy="457200"/>
          </a:xfrm>
          <a:prstGeom prst="rect">
            <a:avLst/>
          </a:prstGeom>
        </p:spPr>
      </p:pic>
      <p:sp>
        <p:nvSpPr>
          <p:cNvPr id="3" name="Text 0"/>
          <p:cNvSpPr/>
          <p:nvPr/>
        </p:nvSpPr>
        <p:spPr>
          <a:xfrm>
            <a:off x="1097280" y="292608"/>
            <a:ext cx="7315200" cy="457200"/>
          </a:xfrm>
          <a:prstGeom prst="rect">
            <a:avLst/>
          </a:prstGeom>
          <a:noFill/>
          <a:ln/>
        </p:spPr>
        <p:txBody>
          <a:bodyPr wrap="square" lIns="0" tIns="0" rIns="0" bIns="0" rtlCol="0" anchor="ctr"/>
          <a:lstStyle/>
          <a:p>
            <a:pPr indent="0" marL="0">
              <a:buNone/>
            </a:pPr>
            <a:r>
              <a:rPr lang="en-US" sz="1000" b="1" spc="400" kern="0" dirty="0">
                <a:solidFill>
                  <a:srgbClr val="8FA0B0"/>
                </a:solidFill>
                <a:latin typeface="Calibri" pitchFamily="34" charset="0"/>
                <a:ea typeface="Calibri" pitchFamily="34" charset="-122"/>
                <a:cs typeface="Calibri" pitchFamily="34" charset="-120"/>
              </a:rPr>
              <a:t>THE DEBATE · 10 MIN</a:t>
            </a:r>
            <a:endParaRPr lang="en-US" sz="1000" dirty="0"/>
          </a:p>
        </p:txBody>
      </p:sp>
      <p:sp>
        <p:nvSpPr>
          <p:cNvPr id="4" name="Text 1"/>
          <p:cNvSpPr/>
          <p:nvPr/>
        </p:nvSpPr>
        <p:spPr>
          <a:xfrm>
            <a:off x="10515600" y="292608"/>
            <a:ext cx="1188720" cy="457200"/>
          </a:xfrm>
          <a:prstGeom prst="rect">
            <a:avLst/>
          </a:prstGeom>
          <a:noFill/>
          <a:ln/>
        </p:spPr>
        <p:txBody>
          <a:bodyPr wrap="square" lIns="0" tIns="0" rIns="0" bIns="0" rtlCol="0" anchor="ctr"/>
          <a:lstStyle/>
          <a:p>
            <a:pPr algn="r" indent="0" marL="0">
              <a:buNone/>
            </a:pPr>
            <a:r>
              <a:rPr lang="en-US" sz="1000" b="1" spc="400" kern="0" dirty="0">
                <a:solidFill>
                  <a:srgbClr val="0E2A47"/>
                </a:solidFill>
                <a:latin typeface="Calibri" pitchFamily="34" charset="0"/>
                <a:ea typeface="Calibri" pitchFamily="34" charset="-122"/>
                <a:cs typeface="Calibri" pitchFamily="34" charset="-120"/>
              </a:rPr>
              <a:t>11 / 13</a:t>
            </a:r>
            <a:endParaRPr lang="en-US" sz="1000" dirty="0"/>
          </a:p>
        </p:txBody>
      </p:sp>
      <p:sp>
        <p:nvSpPr>
          <p:cNvPr id="5" name="Text 2"/>
          <p:cNvSpPr/>
          <p:nvPr/>
        </p:nvSpPr>
        <p:spPr>
          <a:xfrm>
            <a:off x="502920" y="6400800"/>
            <a:ext cx="5486400" cy="274320"/>
          </a:xfrm>
          <a:prstGeom prst="rect">
            <a:avLst/>
          </a:prstGeom>
          <a:noFill/>
          <a:ln/>
        </p:spPr>
        <p:txBody>
          <a:bodyPr wrap="square" lIns="0" tIns="0" rIns="0" bIns="0" rtlCol="0" anchor="ctr"/>
          <a:lstStyle/>
          <a:p>
            <a:pPr indent="0" marL="0">
              <a:buNone/>
            </a:pPr>
            <a:r>
              <a:rPr lang="en-US" sz="900" b="1" dirty="0">
                <a:solidFill>
                  <a:srgbClr val="0FA3A3"/>
                </a:solidFill>
                <a:latin typeface="Calibri" pitchFamily="34" charset="0"/>
                <a:ea typeface="Calibri" pitchFamily="34" charset="-122"/>
                <a:cs typeface="Calibri" pitchFamily="34" charset="-120"/>
              </a:rPr>
              <a:t>AI</a:t>
            </a:r>
            <a:pPr indent="0" marL="0">
              <a:buNone/>
            </a:pPr>
            <a:r>
              <a:rPr lang="en-US" sz="900" b="1" dirty="0">
                <a:solidFill>
                  <a:srgbClr val="0E2A47"/>
                </a:solidFill>
                <a:latin typeface="Calibri" pitchFamily="34" charset="0"/>
                <a:ea typeface="Calibri" pitchFamily="34" charset="-122"/>
                <a:cs typeface="Calibri" pitchFamily="34" charset="-120"/>
              </a:rPr>
              <a:t>LitKit</a:t>
            </a:r>
            <a:pPr indent="0" marL="0">
              <a:buNone/>
            </a:pPr>
            <a:r>
              <a:rPr lang="en-US" sz="900" dirty="0">
                <a:solidFill>
                  <a:srgbClr val="8FA0B0"/>
                </a:solidFill>
                <a:latin typeface="Calibri" pitchFamily="34" charset="0"/>
                <a:ea typeface="Calibri" pitchFamily="34" charset="-122"/>
                <a:cs typeface="Calibri" pitchFamily="34" charset="-120"/>
              </a:rPr>
              <a:t>  ·  ailitkit.com</a:t>
            </a:r>
            <a:endParaRPr lang="en-US" sz="900" dirty="0"/>
          </a:p>
        </p:txBody>
      </p:sp>
      <p:sp>
        <p:nvSpPr>
          <p:cNvPr id="6" name="Text 3"/>
          <p:cNvSpPr/>
          <p:nvPr/>
        </p:nvSpPr>
        <p:spPr>
          <a:xfrm>
            <a:off x="6400800" y="6400800"/>
            <a:ext cx="5257800" cy="274320"/>
          </a:xfrm>
          <a:prstGeom prst="rect">
            <a:avLst/>
          </a:prstGeom>
          <a:noFill/>
          <a:ln/>
        </p:spPr>
        <p:txBody>
          <a:bodyPr wrap="square" lIns="0" tIns="0" rIns="0" bIns="0" rtlCol="0" anchor="ctr"/>
          <a:lstStyle/>
          <a:p>
            <a:pPr algn="r" indent="0" marL="0">
              <a:buNone/>
            </a:pPr>
            <a:r>
              <a:rPr lang="en-US" sz="900" i="1" dirty="0">
                <a:solidFill>
                  <a:srgbClr val="8FA0B0"/>
                </a:solidFill>
                <a:latin typeface="Calibri" pitchFamily="34" charset="0"/>
                <a:ea typeface="Calibri" pitchFamily="34" charset="-122"/>
                <a:cs typeface="Calibri" pitchFamily="34" charset="-120"/>
              </a:rPr>
              <a:t>Meet Your New Colleague · 60 min</a:t>
            </a:r>
            <a:endParaRPr lang="en-US" sz="900" dirty="0"/>
          </a:p>
        </p:txBody>
      </p:sp>
      <p:sp>
        <p:nvSpPr>
          <p:cNvPr id="8" name="Text 4"/>
          <p:cNvSpPr/>
          <p:nvPr/>
        </p:nvSpPr>
        <p:spPr>
          <a:xfrm>
            <a:off x="731520" y="1280160"/>
            <a:ext cx="10698480" cy="731520"/>
          </a:xfrm>
          <a:prstGeom prst="rect">
            <a:avLst/>
          </a:prstGeom>
          <a:noFill/>
          <a:ln/>
        </p:spPr>
        <p:txBody>
          <a:bodyPr wrap="square" lIns="0" tIns="0" rIns="0" bIns="0" rtlCol="0" anchor="t"/>
          <a:lstStyle/>
          <a:p>
            <a:pPr indent="0" marL="0">
              <a:buNone/>
            </a:pPr>
            <a:r>
              <a:rPr lang="en-US" sz="3200" b="1" dirty="0">
                <a:solidFill>
                  <a:srgbClr val="0E2A47"/>
                </a:solidFill>
                <a:latin typeface="Georgia" pitchFamily="34" charset="0"/>
                <a:ea typeface="Georgia" pitchFamily="34" charset="-122"/>
                <a:cs typeface="Georgia" pitchFamily="34" charset="-120"/>
              </a:rPr>
              <a:t>Should Riley be on the org chart?</a:t>
            </a:r>
            <a:endParaRPr lang="en-US" sz="3200" dirty="0"/>
          </a:p>
        </p:txBody>
      </p:sp>
      <p:sp>
        <p:nvSpPr>
          <p:cNvPr id="9" name="Text 5"/>
          <p:cNvSpPr/>
          <p:nvPr/>
        </p:nvSpPr>
        <p:spPr>
          <a:xfrm>
            <a:off x="731520" y="2103120"/>
            <a:ext cx="10515600" cy="365760"/>
          </a:xfrm>
          <a:prstGeom prst="rect">
            <a:avLst/>
          </a:prstGeom>
          <a:noFill/>
          <a:ln/>
        </p:spPr>
        <p:txBody>
          <a:bodyPr wrap="square" lIns="0" tIns="0" rIns="0" bIns="0" rtlCol="0" anchor="t"/>
          <a:lstStyle/>
          <a:p>
            <a:pPr indent="0" marL="0">
              <a:buNone/>
            </a:pPr>
            <a:r>
              <a:rPr lang="en-US" sz="1400" i="1" dirty="0">
                <a:solidFill>
                  <a:srgbClr val="8FA0B0"/>
                </a:solidFill>
                <a:latin typeface="Calibri" pitchFamily="34" charset="0"/>
                <a:ea typeface="Calibri" pitchFamily="34" charset="-122"/>
                <a:cs typeface="Calibri" pitchFamily="34" charset="-120"/>
              </a:rPr>
              <a:t>Two serious people. Two opposing positions.</a:t>
            </a:r>
            <a:endParaRPr lang="en-US" sz="1400" dirty="0"/>
          </a:p>
        </p:txBody>
      </p:sp>
      <p:sp>
        <p:nvSpPr>
          <p:cNvPr id="10" name="Shape 6"/>
          <p:cNvSpPr/>
          <p:nvPr/>
        </p:nvSpPr>
        <p:spPr>
          <a:xfrm>
            <a:off x="731520" y="2834640"/>
            <a:ext cx="5212080" cy="3108960"/>
          </a:xfrm>
          <a:prstGeom prst="rect">
            <a:avLst/>
          </a:prstGeom>
          <a:solidFill>
            <a:srgbClr val="FFFFFF"/>
          </a:solidFill>
          <a:ln w="25400">
            <a:solidFill>
              <a:srgbClr val="0FA3A3"/>
            </a:solidFill>
            <a:prstDash val="solid"/>
          </a:ln>
        </p:spPr>
      </p:sp>
      <p:sp>
        <p:nvSpPr>
          <p:cNvPr id="11" name="Text 7"/>
          <p:cNvSpPr/>
          <p:nvPr/>
        </p:nvSpPr>
        <p:spPr>
          <a:xfrm>
            <a:off x="731520" y="2971800"/>
            <a:ext cx="5212080" cy="457200"/>
          </a:xfrm>
          <a:prstGeom prst="rect">
            <a:avLst/>
          </a:prstGeom>
          <a:noFill/>
          <a:ln/>
        </p:spPr>
        <p:txBody>
          <a:bodyPr wrap="square" lIns="0" tIns="0" rIns="0" bIns="0" rtlCol="0" anchor="ctr"/>
          <a:lstStyle/>
          <a:p>
            <a:pPr algn="ctr" indent="0" marL="0">
              <a:buNone/>
            </a:pPr>
            <a:r>
              <a:rPr lang="en-US" sz="2400" b="1" dirty="0">
                <a:solidFill>
                  <a:srgbClr val="0FA3A3"/>
                </a:solidFill>
                <a:latin typeface="Georgia" pitchFamily="34" charset="0"/>
                <a:ea typeface="Georgia" pitchFamily="34" charset="-122"/>
                <a:cs typeface="Georgia" pitchFamily="34" charset="-120"/>
              </a:rPr>
              <a:t>YES</a:t>
            </a:r>
            <a:endParaRPr lang="en-US" sz="2400" dirty="0"/>
          </a:p>
        </p:txBody>
      </p:sp>
      <p:sp>
        <p:nvSpPr>
          <p:cNvPr id="12" name="Text 8"/>
          <p:cNvSpPr/>
          <p:nvPr/>
        </p:nvSpPr>
        <p:spPr>
          <a:xfrm>
            <a:off x="731520" y="3474720"/>
            <a:ext cx="5212080" cy="457200"/>
          </a:xfrm>
          <a:prstGeom prst="rect">
            <a:avLst/>
          </a:prstGeom>
          <a:noFill/>
          <a:ln/>
        </p:spPr>
        <p:txBody>
          <a:bodyPr wrap="square" lIns="0" tIns="0" rIns="0" bIns="0" rtlCol="0" anchor="ctr"/>
          <a:lstStyle/>
          <a:p>
            <a:pPr algn="ctr" indent="0" marL="0">
              <a:buNone/>
            </a:pPr>
            <a:r>
              <a:rPr lang="en-US" sz="1400" b="1" dirty="0">
                <a:solidFill>
                  <a:srgbClr val="0E2A47"/>
                </a:solidFill>
                <a:latin typeface="Calibri" pitchFamily="34" charset="0"/>
                <a:ea typeface="Calibri" pitchFamily="34" charset="-122"/>
                <a:cs typeface="Calibri" pitchFamily="34" charset="-120"/>
              </a:rPr>
              <a:t>Treat Riley as a colleague.</a:t>
            </a:r>
            <a:endParaRPr lang="en-US" sz="1400" dirty="0"/>
          </a:p>
        </p:txBody>
      </p:sp>
      <p:sp>
        <p:nvSpPr>
          <p:cNvPr id="13" name="Text 9"/>
          <p:cNvSpPr/>
          <p:nvPr/>
        </p:nvSpPr>
        <p:spPr>
          <a:xfrm>
            <a:off x="914400" y="4023360"/>
            <a:ext cx="4846320" cy="1280160"/>
          </a:xfrm>
          <a:prstGeom prst="rect">
            <a:avLst/>
          </a:prstGeom>
          <a:noFill/>
          <a:ln/>
        </p:spPr>
        <p:txBody>
          <a:bodyPr wrap="square" lIns="0" tIns="0" rIns="0" bIns="0" rtlCol="0" anchor="t"/>
          <a:lstStyle/>
          <a:p>
            <a:pPr algn="l" indent="0" marL="0">
              <a:buNone/>
            </a:pPr>
            <a:r>
              <a:rPr lang="en-US" sz="1300" i="1" dirty="0">
                <a:solidFill>
                  <a:srgbClr val="1A1A1A"/>
                </a:solidFill>
                <a:latin typeface="Georgia" pitchFamily="34" charset="0"/>
                <a:ea typeface="Georgia" pitchFamily="34" charset="-122"/>
                <a:cs typeface="Georgia" pitchFamily="34" charset="-120"/>
              </a:rPr>
              <a:t>"Sub-agents, agents, superagents — this is the new shape of HR. Build the systems to manage them like workforce members."</a:t>
            </a:r>
            <a:endParaRPr lang="en-US" sz="1300" dirty="0"/>
          </a:p>
        </p:txBody>
      </p:sp>
      <p:sp>
        <p:nvSpPr>
          <p:cNvPr id="14" name="Text 10"/>
          <p:cNvSpPr/>
          <p:nvPr/>
        </p:nvSpPr>
        <p:spPr>
          <a:xfrm>
            <a:off x="914400" y="5394960"/>
            <a:ext cx="4846320" cy="365760"/>
          </a:xfrm>
          <a:prstGeom prst="rect">
            <a:avLst/>
          </a:prstGeom>
          <a:noFill/>
          <a:ln/>
        </p:spPr>
        <p:txBody>
          <a:bodyPr wrap="square" lIns="0" tIns="0" rIns="0" bIns="0" rtlCol="0" anchor="ctr"/>
          <a:lstStyle/>
          <a:p>
            <a:pPr algn="l" indent="0" marL="0">
              <a:buNone/>
            </a:pPr>
            <a:r>
              <a:rPr lang="en-US" sz="1100" b="1" dirty="0">
                <a:solidFill>
                  <a:srgbClr val="0E2A47"/>
                </a:solidFill>
                <a:latin typeface="Calibri" pitchFamily="34" charset="0"/>
                <a:ea typeface="Calibri" pitchFamily="34" charset="-122"/>
                <a:cs typeface="Calibri" pitchFamily="34" charset="-120"/>
              </a:rPr>
              <a:t>— Josh Bersin, HR 2030</a:t>
            </a:r>
            <a:endParaRPr lang="en-US" sz="1100" dirty="0"/>
          </a:p>
        </p:txBody>
      </p:sp>
      <p:sp>
        <p:nvSpPr>
          <p:cNvPr id="15" name="Shape 11"/>
          <p:cNvSpPr/>
          <p:nvPr/>
        </p:nvSpPr>
        <p:spPr>
          <a:xfrm>
            <a:off x="6217920" y="2834640"/>
            <a:ext cx="5212080" cy="3108960"/>
          </a:xfrm>
          <a:prstGeom prst="rect">
            <a:avLst/>
          </a:prstGeom>
          <a:solidFill>
            <a:srgbClr val="0E2A47"/>
          </a:solidFill>
          <a:ln w="25400">
            <a:solidFill>
              <a:srgbClr val="0E2A47"/>
            </a:solidFill>
            <a:prstDash val="solid"/>
          </a:ln>
        </p:spPr>
      </p:sp>
      <p:sp>
        <p:nvSpPr>
          <p:cNvPr id="16" name="Text 12"/>
          <p:cNvSpPr/>
          <p:nvPr/>
        </p:nvSpPr>
        <p:spPr>
          <a:xfrm>
            <a:off x="6217920" y="2971800"/>
            <a:ext cx="5212080" cy="457200"/>
          </a:xfrm>
          <a:prstGeom prst="rect">
            <a:avLst/>
          </a:prstGeom>
          <a:noFill/>
          <a:ln/>
        </p:spPr>
        <p:txBody>
          <a:bodyPr wrap="square" lIns="0" tIns="0" rIns="0" bIns="0" rtlCol="0" anchor="ctr"/>
          <a:lstStyle/>
          <a:p>
            <a:pPr algn="ctr" indent="0" marL="0">
              <a:buNone/>
            </a:pPr>
            <a:r>
              <a:rPr lang="en-US" sz="2400" b="1" dirty="0">
                <a:solidFill>
                  <a:srgbClr val="12B5A8"/>
                </a:solidFill>
                <a:latin typeface="Georgia" pitchFamily="34" charset="0"/>
                <a:ea typeface="Georgia" pitchFamily="34" charset="-122"/>
                <a:cs typeface="Georgia" pitchFamily="34" charset="-120"/>
              </a:rPr>
              <a:t>NO</a:t>
            </a:r>
            <a:endParaRPr lang="en-US" sz="2400" dirty="0"/>
          </a:p>
        </p:txBody>
      </p:sp>
      <p:sp>
        <p:nvSpPr>
          <p:cNvPr id="17" name="Text 13"/>
          <p:cNvSpPr/>
          <p:nvPr/>
        </p:nvSpPr>
        <p:spPr>
          <a:xfrm>
            <a:off x="6217920" y="3474720"/>
            <a:ext cx="5212080" cy="457200"/>
          </a:xfrm>
          <a:prstGeom prst="rect">
            <a:avLst/>
          </a:prstGeom>
          <a:noFill/>
          <a:ln/>
        </p:spPr>
        <p:txBody>
          <a:bodyPr wrap="square" lIns="0" tIns="0" rIns="0" bIns="0"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Riley is a tool, not a worker.</a:t>
            </a:r>
            <a:endParaRPr lang="en-US" sz="1400" dirty="0"/>
          </a:p>
        </p:txBody>
      </p:sp>
      <p:sp>
        <p:nvSpPr>
          <p:cNvPr id="18" name="Text 14"/>
          <p:cNvSpPr/>
          <p:nvPr/>
        </p:nvSpPr>
        <p:spPr>
          <a:xfrm>
            <a:off x="6400800" y="4023360"/>
            <a:ext cx="4846320" cy="1280160"/>
          </a:xfrm>
          <a:prstGeom prst="rect">
            <a:avLst/>
          </a:prstGeom>
          <a:noFill/>
          <a:ln/>
        </p:spPr>
        <p:txBody>
          <a:bodyPr wrap="square" lIns="0" tIns="0" rIns="0" bIns="0" rtlCol="0" anchor="t"/>
          <a:lstStyle/>
          <a:p>
            <a:pPr algn="l" indent="0" marL="0">
              <a:buNone/>
            </a:pPr>
            <a:r>
              <a:rPr lang="en-US" sz="1300" i="1" dirty="0">
                <a:solidFill>
                  <a:srgbClr val="FFFFFF"/>
                </a:solidFill>
                <a:latin typeface="Georgia" pitchFamily="34" charset="0"/>
                <a:ea typeface="Georgia" pitchFamily="34" charset="-122"/>
                <a:cs typeface="Georgia" pitchFamily="34" charset="-120"/>
              </a:rPr>
              <a:t>"Don't expect the AI agent embedded in your marketing workflow to buy Girl Scout cookies. Agents need to be supervised, not staffed."</a:t>
            </a:r>
            <a:endParaRPr lang="en-US" sz="1300" dirty="0"/>
          </a:p>
        </p:txBody>
      </p:sp>
      <p:sp>
        <p:nvSpPr>
          <p:cNvPr id="19" name="Text 15"/>
          <p:cNvSpPr/>
          <p:nvPr/>
        </p:nvSpPr>
        <p:spPr>
          <a:xfrm>
            <a:off x="6400800" y="5394960"/>
            <a:ext cx="4846320" cy="365760"/>
          </a:xfrm>
          <a:prstGeom prst="rect">
            <a:avLst/>
          </a:prstGeom>
          <a:noFill/>
          <a:ln/>
        </p:spPr>
        <p:txBody>
          <a:bodyPr wrap="square" lIns="0" tIns="0" rIns="0" bIns="0" rtlCol="0" anchor="ctr"/>
          <a:lstStyle/>
          <a:p>
            <a:pPr algn="l" indent="0" marL="0">
              <a:buNone/>
            </a:pPr>
            <a:r>
              <a:rPr lang="en-US" sz="1100" b="1" dirty="0">
                <a:solidFill>
                  <a:srgbClr val="12B5A8"/>
                </a:solidFill>
                <a:latin typeface="Calibri" pitchFamily="34" charset="0"/>
                <a:ea typeface="Calibri" pitchFamily="34" charset="-122"/>
                <a:cs typeface="Calibri" pitchFamily="34" charset="-120"/>
              </a:rPr>
              <a:t>— Peter Cappelli, Wharton</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E2A47"/>
        </a:solidFill>
      </p:bgPr>
    </p:bg>
    <p:spTree>
      <p:nvGrpSpPr>
        <p:cNvPr id="1" name=""/>
        <p:cNvGrpSpPr/>
        <p:nvPr/>
      </p:nvGrpSpPr>
      <p:grpSpPr>
        <a:xfrm>
          <a:off x="0" y="0"/>
          <a:ext cx="0" cy="0"/>
          <a:chOff x="0" y="0"/>
          <a:chExt cx="0" cy="0"/>
        </a:xfrm>
      </p:grpSpPr>
      <p:pic>
        <p:nvPicPr>
          <p:cNvPr id="2" name="Image 0" descr="/home/claude/ailitkit_logo.png">    </p:cNvPr>
          <p:cNvPicPr>
            <a:picLocks noChangeAspect="1"/>
          </p:cNvPicPr>
          <p:nvPr/>
        </p:nvPicPr>
        <p:blipFill>
          <a:blip r:embed="rId1"/>
          <a:stretch>
            <a:fillRect/>
          </a:stretch>
        </p:blipFill>
        <p:spPr>
          <a:xfrm>
            <a:off x="502920" y="292608"/>
            <a:ext cx="457200" cy="457200"/>
          </a:xfrm>
          <a:prstGeom prst="rect">
            <a:avLst/>
          </a:prstGeom>
        </p:spPr>
      </p:pic>
      <p:sp>
        <p:nvSpPr>
          <p:cNvPr id="3" name="Text 0"/>
          <p:cNvSpPr/>
          <p:nvPr/>
        </p:nvSpPr>
        <p:spPr>
          <a:xfrm>
            <a:off x="1097280" y="292608"/>
            <a:ext cx="7315200" cy="457200"/>
          </a:xfrm>
          <a:prstGeom prst="rect">
            <a:avLst/>
          </a:prstGeom>
          <a:noFill/>
          <a:ln/>
        </p:spPr>
        <p:txBody>
          <a:bodyPr wrap="square" lIns="0" tIns="0" rIns="0" bIns="0" rtlCol="0" anchor="ctr"/>
          <a:lstStyle/>
          <a:p>
            <a:pPr indent="0" marL="0">
              <a:buNone/>
            </a:pPr>
            <a:r>
              <a:rPr lang="en-US" sz="1000" b="1" spc="400" kern="0" dirty="0">
                <a:solidFill>
                  <a:srgbClr val="0FA3A3"/>
                </a:solidFill>
                <a:latin typeface="Calibri" pitchFamily="34" charset="0"/>
                <a:ea typeface="Calibri" pitchFamily="34" charset="-122"/>
                <a:cs typeface="Calibri" pitchFamily="34" charset="-120"/>
              </a:rPr>
              <a:t>PLENARY · 2 MIN</a:t>
            </a:r>
            <a:endParaRPr lang="en-US" sz="1000" dirty="0"/>
          </a:p>
        </p:txBody>
      </p:sp>
      <p:sp>
        <p:nvSpPr>
          <p:cNvPr id="4" name="Text 1"/>
          <p:cNvSpPr/>
          <p:nvPr/>
        </p:nvSpPr>
        <p:spPr>
          <a:xfrm>
            <a:off x="10515600" y="292608"/>
            <a:ext cx="1188720" cy="457200"/>
          </a:xfrm>
          <a:prstGeom prst="rect">
            <a:avLst/>
          </a:prstGeom>
          <a:noFill/>
          <a:ln/>
        </p:spPr>
        <p:txBody>
          <a:bodyPr wrap="square" lIns="0" tIns="0" rIns="0" bIns="0" rtlCol="0" anchor="ctr"/>
          <a:lstStyle/>
          <a:p>
            <a:pPr algn="r" indent="0" marL="0">
              <a:buNone/>
            </a:pPr>
            <a:r>
              <a:rPr lang="en-US" sz="1000" b="1" spc="400" kern="0" dirty="0">
                <a:solidFill>
                  <a:srgbClr val="FFFFFF"/>
                </a:solidFill>
                <a:latin typeface="Calibri" pitchFamily="34" charset="0"/>
                <a:ea typeface="Calibri" pitchFamily="34" charset="-122"/>
                <a:cs typeface="Calibri" pitchFamily="34" charset="-120"/>
              </a:rPr>
              <a:t>12 / 13</a:t>
            </a:r>
            <a:endParaRPr lang="en-US" sz="1000" dirty="0"/>
          </a:p>
        </p:txBody>
      </p:sp>
      <p:sp>
        <p:nvSpPr>
          <p:cNvPr id="5" name="Text 2"/>
          <p:cNvSpPr/>
          <p:nvPr/>
        </p:nvSpPr>
        <p:spPr>
          <a:xfrm>
            <a:off x="502920" y="6400800"/>
            <a:ext cx="5486400" cy="274320"/>
          </a:xfrm>
          <a:prstGeom prst="rect">
            <a:avLst/>
          </a:prstGeom>
          <a:noFill/>
          <a:ln/>
        </p:spPr>
        <p:txBody>
          <a:bodyPr wrap="square" lIns="0" tIns="0" rIns="0" bIns="0" rtlCol="0" anchor="ctr"/>
          <a:lstStyle/>
          <a:p>
            <a:pPr indent="0" marL="0">
              <a:buNone/>
            </a:pPr>
            <a:r>
              <a:rPr lang="en-US" sz="900" b="1" dirty="0">
                <a:solidFill>
                  <a:srgbClr val="0FA3A3"/>
                </a:solidFill>
                <a:latin typeface="Calibri" pitchFamily="34" charset="0"/>
                <a:ea typeface="Calibri" pitchFamily="34" charset="-122"/>
                <a:cs typeface="Calibri" pitchFamily="34" charset="-120"/>
              </a:rPr>
              <a:t>AI</a:t>
            </a:r>
            <a:pPr indent="0" marL="0">
              <a:buNone/>
            </a:pPr>
            <a:r>
              <a:rPr lang="en-US" sz="900" b="1" dirty="0">
                <a:solidFill>
                  <a:srgbClr val="FFFFFF"/>
                </a:solidFill>
                <a:latin typeface="Calibri" pitchFamily="34" charset="0"/>
                <a:ea typeface="Calibri" pitchFamily="34" charset="-122"/>
                <a:cs typeface="Calibri" pitchFamily="34" charset="-120"/>
              </a:rPr>
              <a:t>LitKit</a:t>
            </a:r>
            <a:pPr indent="0" marL="0">
              <a:buNone/>
            </a:pPr>
            <a:r>
              <a:rPr lang="en-US" sz="900" dirty="0">
                <a:solidFill>
                  <a:srgbClr val="8FA0B0"/>
                </a:solidFill>
                <a:latin typeface="Calibri" pitchFamily="34" charset="0"/>
                <a:ea typeface="Calibri" pitchFamily="34" charset="-122"/>
                <a:cs typeface="Calibri" pitchFamily="34" charset="-120"/>
              </a:rPr>
              <a:t>  ·  ailitkit.com</a:t>
            </a:r>
            <a:endParaRPr lang="en-US" sz="900" dirty="0"/>
          </a:p>
        </p:txBody>
      </p:sp>
      <p:sp>
        <p:nvSpPr>
          <p:cNvPr id="6" name="Text 3"/>
          <p:cNvSpPr/>
          <p:nvPr/>
        </p:nvSpPr>
        <p:spPr>
          <a:xfrm>
            <a:off x="6400800" y="6400800"/>
            <a:ext cx="5257800" cy="274320"/>
          </a:xfrm>
          <a:prstGeom prst="rect">
            <a:avLst/>
          </a:prstGeom>
          <a:noFill/>
          <a:ln/>
        </p:spPr>
        <p:txBody>
          <a:bodyPr wrap="square" lIns="0" tIns="0" rIns="0" bIns="0" rtlCol="0" anchor="ctr"/>
          <a:lstStyle/>
          <a:p>
            <a:pPr algn="r" indent="0" marL="0">
              <a:buNone/>
            </a:pPr>
            <a:r>
              <a:rPr lang="en-US" sz="900" i="1" dirty="0">
                <a:solidFill>
                  <a:srgbClr val="8FA0B0"/>
                </a:solidFill>
                <a:latin typeface="Calibri" pitchFamily="34" charset="0"/>
                <a:ea typeface="Calibri" pitchFamily="34" charset="-122"/>
                <a:cs typeface="Calibri" pitchFamily="34" charset="-120"/>
              </a:rPr>
              <a:t>Meet Your New Colleague · 60 min</a:t>
            </a:r>
            <a:endParaRPr lang="en-US" sz="900" dirty="0"/>
          </a:p>
        </p:txBody>
      </p:sp>
      <p:sp>
        <p:nvSpPr>
          <p:cNvPr id="8" name="Text 4"/>
          <p:cNvSpPr/>
          <p:nvPr/>
        </p:nvSpPr>
        <p:spPr>
          <a:xfrm>
            <a:off x="731520" y="1280160"/>
            <a:ext cx="10515600" cy="457200"/>
          </a:xfrm>
          <a:prstGeom prst="rect">
            <a:avLst/>
          </a:prstGeom>
          <a:noFill/>
          <a:ln/>
        </p:spPr>
        <p:txBody>
          <a:bodyPr wrap="square" lIns="0" tIns="0" rIns="0" bIns="0" rtlCol="0" anchor="t"/>
          <a:lstStyle/>
          <a:p>
            <a:pPr indent="0" marL="0">
              <a:buNone/>
            </a:pPr>
            <a:r>
              <a:rPr lang="en-US" sz="1200" b="1" spc="600" kern="0" dirty="0">
                <a:solidFill>
                  <a:srgbClr val="0FA3A3"/>
                </a:solidFill>
                <a:latin typeface="Calibri" pitchFamily="34" charset="0"/>
                <a:ea typeface="Calibri" pitchFamily="34" charset="-122"/>
                <a:cs typeface="Calibri" pitchFamily="34" charset="-120"/>
              </a:rPr>
              <a:t>ONE SENTENCE</a:t>
            </a:r>
            <a:endParaRPr lang="en-US" sz="1200" dirty="0"/>
          </a:p>
        </p:txBody>
      </p:sp>
      <p:sp>
        <p:nvSpPr>
          <p:cNvPr id="9" name="Text 5"/>
          <p:cNvSpPr/>
          <p:nvPr/>
        </p:nvSpPr>
        <p:spPr>
          <a:xfrm>
            <a:off x="731520" y="1828800"/>
            <a:ext cx="10515600" cy="731520"/>
          </a:xfrm>
          <a:prstGeom prst="rect">
            <a:avLst/>
          </a:prstGeom>
          <a:noFill/>
          <a:ln/>
        </p:spPr>
        <p:txBody>
          <a:bodyPr wrap="square" lIns="0" tIns="0" rIns="0" bIns="0" rtlCol="0" anchor="t"/>
          <a:lstStyle/>
          <a:p>
            <a:pPr indent="0" marL="0">
              <a:buNone/>
            </a:pPr>
            <a:r>
              <a:rPr lang="en-US" sz="3600" b="1" dirty="0">
                <a:solidFill>
                  <a:srgbClr val="FFFFFF"/>
                </a:solidFill>
                <a:latin typeface="Georgia" pitchFamily="34" charset="0"/>
                <a:ea typeface="Georgia" pitchFamily="34" charset="-122"/>
                <a:cs typeface="Georgia" pitchFamily="34" charset="-120"/>
              </a:rPr>
              <a:t>Finish it.</a:t>
            </a:r>
            <a:endParaRPr lang="en-US" sz="3600" dirty="0"/>
          </a:p>
        </p:txBody>
      </p:sp>
      <p:sp>
        <p:nvSpPr>
          <p:cNvPr id="10" name="Shape 6"/>
          <p:cNvSpPr/>
          <p:nvPr/>
        </p:nvSpPr>
        <p:spPr>
          <a:xfrm>
            <a:off x="1005840" y="3108960"/>
            <a:ext cx="10149840" cy="2377440"/>
          </a:xfrm>
          <a:prstGeom prst="rect">
            <a:avLst/>
          </a:prstGeom>
          <a:solidFill>
            <a:srgbClr val="12273D"/>
          </a:solidFill>
          <a:ln w="19050">
            <a:solidFill>
              <a:srgbClr val="0FA3A3"/>
            </a:solidFill>
            <a:prstDash val="solid"/>
          </a:ln>
        </p:spPr>
      </p:sp>
      <p:sp>
        <p:nvSpPr>
          <p:cNvPr id="11" name="Text 7"/>
          <p:cNvSpPr/>
          <p:nvPr/>
        </p:nvSpPr>
        <p:spPr>
          <a:xfrm>
            <a:off x="1188720" y="3108960"/>
            <a:ext cx="9784080" cy="2377440"/>
          </a:xfrm>
          <a:prstGeom prst="rect">
            <a:avLst/>
          </a:prstGeom>
          <a:noFill/>
          <a:ln/>
        </p:spPr>
        <p:txBody>
          <a:bodyPr wrap="square" lIns="0" tIns="0" rIns="0" bIns="0" rtlCol="0" anchor="ctr"/>
          <a:lstStyle/>
          <a:p>
            <a:pPr algn="l" indent="0" marL="0">
              <a:buNone/>
            </a:pPr>
            <a:r>
              <a:rPr lang="en-US" sz="2400" i="1" dirty="0">
                <a:solidFill>
                  <a:srgbClr val="FFFFFF"/>
                </a:solidFill>
                <a:latin typeface="Georgia" pitchFamily="34" charset="0"/>
                <a:ea typeface="Georgia" pitchFamily="34" charset="-122"/>
                <a:cs typeface="Georgia" pitchFamily="34" charset="-120"/>
              </a:rPr>
              <a:t>"In ten years, my first job will probably involve _______,</a:t>
            </a:r>
            <a:endParaRPr lang="en-US" sz="2400" dirty="0"/>
          </a:p>
          <a:p>
            <a:pPr algn="l" indent="0" marL="0">
              <a:buNone/>
            </a:pPr>
            <a:r>
              <a:rPr lang="en-US" sz="2400" i="1" dirty="0">
                <a:solidFill>
                  <a:srgbClr val="FFFFFF"/>
                </a:solidFill>
                <a:latin typeface="Georgia" pitchFamily="34" charset="0"/>
                <a:ea typeface="Georgia" pitchFamily="34" charset="-122"/>
                <a:cs typeface="Georgia" pitchFamily="34" charset="-120"/>
              </a:rPr>
              <a:t>and I will need to _______."</a:t>
            </a:r>
            <a:endParaRPr lang="en-US" sz="2400" dirty="0"/>
          </a:p>
        </p:txBody>
      </p:sp>
      <p:sp>
        <p:nvSpPr>
          <p:cNvPr id="12" name="Text 8"/>
          <p:cNvSpPr/>
          <p:nvPr/>
        </p:nvSpPr>
        <p:spPr>
          <a:xfrm>
            <a:off x="731520" y="5669280"/>
            <a:ext cx="10515600" cy="365760"/>
          </a:xfrm>
          <a:prstGeom prst="rect">
            <a:avLst/>
          </a:prstGeom>
          <a:noFill/>
          <a:ln/>
        </p:spPr>
        <p:txBody>
          <a:bodyPr wrap="square" lIns="0" tIns="0" rIns="0" bIns="0" rtlCol="0" anchor="t"/>
          <a:lstStyle/>
          <a:p>
            <a:pPr algn="ctr" indent="0" marL="0">
              <a:buNone/>
            </a:pPr>
            <a:r>
              <a:rPr lang="en-US" sz="1400" i="1" dirty="0">
                <a:solidFill>
                  <a:srgbClr val="8FA0B0"/>
                </a:solidFill>
                <a:latin typeface="Calibri" pitchFamily="34" charset="0"/>
                <a:ea typeface="Calibri" pitchFamily="34" charset="-122"/>
                <a:cs typeface="Calibri" pitchFamily="34" charset="-120"/>
              </a:rPr>
              <a:t>Take three out loud. End there.</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E2A47"/>
        </a:solidFill>
      </p:bgPr>
    </p:bg>
    <p:spTree>
      <p:nvGrpSpPr>
        <p:cNvPr id="1" name=""/>
        <p:cNvGrpSpPr/>
        <p:nvPr/>
      </p:nvGrpSpPr>
      <p:grpSpPr>
        <a:xfrm>
          <a:off x="0" y="0"/>
          <a:ext cx="0" cy="0"/>
          <a:chOff x="0" y="0"/>
          <a:chExt cx="0" cy="0"/>
        </a:xfrm>
      </p:grpSpPr>
      <p:pic>
        <p:nvPicPr>
          <p:cNvPr id="3" name="Image 0" descr="/home/claude/ailitkit_logo.png">    </p:cNvPr>
          <p:cNvPicPr>
            <a:picLocks noChangeAspect="1"/>
          </p:cNvPicPr>
          <p:nvPr/>
        </p:nvPicPr>
        <p:blipFill>
          <a:blip r:embed="rId1"/>
          <a:stretch>
            <a:fillRect/>
          </a:stretch>
        </p:blipFill>
        <p:spPr>
          <a:xfrm>
            <a:off x="502920" y="502920"/>
            <a:ext cx="640080" cy="640080"/>
          </a:xfrm>
          <a:prstGeom prst="rect">
            <a:avLst/>
          </a:prstGeom>
        </p:spPr>
      </p:pic>
      <p:sp>
        <p:nvSpPr>
          <p:cNvPr id="4" name="Text 0"/>
          <p:cNvSpPr/>
          <p:nvPr/>
        </p:nvSpPr>
        <p:spPr>
          <a:xfrm>
            <a:off x="1280160" y="502920"/>
            <a:ext cx="3657600" cy="640080"/>
          </a:xfrm>
          <a:prstGeom prst="rect">
            <a:avLst/>
          </a:prstGeom>
          <a:noFill/>
          <a:ln/>
        </p:spPr>
        <p:txBody>
          <a:bodyPr wrap="square" lIns="0" tIns="0" rIns="0" bIns="0" rtlCol="0" anchor="ctr"/>
          <a:lstStyle/>
          <a:p>
            <a:pPr indent="0" marL="0">
              <a:buNone/>
            </a:pPr>
            <a:r>
              <a:rPr lang="en-US" sz="2200" b="1" dirty="0">
                <a:solidFill>
                  <a:srgbClr val="0FA3A3"/>
                </a:solidFill>
                <a:latin typeface="Georgia" pitchFamily="34" charset="0"/>
                <a:ea typeface="Georgia" pitchFamily="34" charset="-122"/>
                <a:cs typeface="Georgia" pitchFamily="34" charset="-120"/>
              </a:rPr>
              <a:t>AI</a:t>
            </a:r>
            <a:pPr indent="0" marL="0">
              <a:buNone/>
            </a:pPr>
            <a:r>
              <a:rPr lang="en-US" sz="2200" b="1" dirty="0">
                <a:solidFill>
                  <a:srgbClr val="FFFFFF"/>
                </a:solidFill>
                <a:latin typeface="Georgia" pitchFamily="34" charset="0"/>
                <a:ea typeface="Georgia" pitchFamily="34" charset="-122"/>
                <a:cs typeface="Georgia" pitchFamily="34" charset="-120"/>
              </a:rPr>
              <a:t>LitKit</a:t>
            </a:r>
            <a:endParaRPr lang="en-US" sz="2200" dirty="0"/>
          </a:p>
        </p:txBody>
      </p:sp>
      <p:sp>
        <p:nvSpPr>
          <p:cNvPr id="5" name="Text 1"/>
          <p:cNvSpPr/>
          <p:nvPr/>
        </p:nvSpPr>
        <p:spPr>
          <a:xfrm>
            <a:off x="731520" y="2194560"/>
            <a:ext cx="7315200" cy="457200"/>
          </a:xfrm>
          <a:prstGeom prst="rect">
            <a:avLst/>
          </a:prstGeom>
          <a:noFill/>
          <a:ln/>
        </p:spPr>
        <p:txBody>
          <a:bodyPr wrap="square" lIns="0" tIns="0" rIns="0" bIns="0" rtlCol="0" anchor="t"/>
          <a:lstStyle/>
          <a:p>
            <a:pPr indent="0" marL="0">
              <a:buNone/>
            </a:pPr>
            <a:r>
              <a:rPr lang="en-US" sz="1300" b="1" spc="600" kern="0" dirty="0">
                <a:solidFill>
                  <a:srgbClr val="0FA3A3"/>
                </a:solidFill>
                <a:latin typeface="Calibri" pitchFamily="34" charset="0"/>
                <a:ea typeface="Calibri" pitchFamily="34" charset="-122"/>
                <a:cs typeface="Calibri" pitchFamily="34" charset="-120"/>
              </a:rPr>
              <a:t>THE TAKEAWAY</a:t>
            </a:r>
            <a:endParaRPr lang="en-US" sz="1300" dirty="0"/>
          </a:p>
        </p:txBody>
      </p:sp>
      <p:sp>
        <p:nvSpPr>
          <p:cNvPr id="6" name="Text 2"/>
          <p:cNvSpPr/>
          <p:nvPr/>
        </p:nvSpPr>
        <p:spPr>
          <a:xfrm>
            <a:off x="731520" y="2743200"/>
            <a:ext cx="7315200" cy="2286000"/>
          </a:xfrm>
          <a:prstGeom prst="rect">
            <a:avLst/>
          </a:prstGeom>
          <a:noFill/>
          <a:ln/>
        </p:spPr>
        <p:txBody>
          <a:bodyPr wrap="square" lIns="0" tIns="0" rIns="0" bIns="0" rtlCol="0" anchor="t"/>
          <a:lstStyle/>
          <a:p>
            <a:pPr indent="0" marL="0">
              <a:buNone/>
            </a:pPr>
            <a:r>
              <a:rPr lang="en-US" sz="3200" b="1" dirty="0">
                <a:solidFill>
                  <a:srgbClr val="FFFFFF"/>
                </a:solidFill>
                <a:latin typeface="Georgia" pitchFamily="34" charset="0"/>
                <a:ea typeface="Georgia" pitchFamily="34" charset="-122"/>
                <a:cs typeface="Georgia" pitchFamily="34" charset="-120"/>
              </a:rPr>
              <a:t>Riley is fictional.</a:t>
            </a:r>
            <a:endParaRPr lang="en-US" sz="3200" dirty="0"/>
          </a:p>
          <a:p>
            <a:pPr indent="0" marL="0">
              <a:buNone/>
            </a:pPr>
            <a:r>
              <a:rPr lang="en-US" sz="3200" b="1" dirty="0">
                <a:solidFill>
                  <a:srgbClr val="FFFFFF"/>
                </a:solidFill>
                <a:latin typeface="Georgia" pitchFamily="34" charset="0"/>
                <a:ea typeface="Georgia" pitchFamily="34" charset="-122"/>
                <a:cs typeface="Georgia" pitchFamily="34" charset="-120"/>
              </a:rPr>
              <a:t>Everything Riley does is real.</a:t>
            </a:r>
            <a:endParaRPr lang="en-US" sz="3200" dirty="0"/>
          </a:p>
        </p:txBody>
      </p:sp>
      <p:sp>
        <p:nvSpPr>
          <p:cNvPr id="7" name="Text 3"/>
          <p:cNvSpPr/>
          <p:nvPr/>
        </p:nvSpPr>
        <p:spPr>
          <a:xfrm>
            <a:off x="731520" y="5029200"/>
            <a:ext cx="7315200" cy="457200"/>
          </a:xfrm>
          <a:prstGeom prst="rect">
            <a:avLst/>
          </a:prstGeom>
          <a:noFill/>
          <a:ln/>
        </p:spPr>
        <p:txBody>
          <a:bodyPr wrap="square" lIns="0" tIns="0" rIns="0" bIns="0" rtlCol="0" anchor="t"/>
          <a:lstStyle/>
          <a:p>
            <a:pPr indent="0" marL="0">
              <a:buNone/>
            </a:pPr>
            <a:r>
              <a:rPr lang="en-US" sz="1600" i="1" dirty="0">
                <a:solidFill>
                  <a:srgbClr val="12B5A8"/>
                </a:solidFill>
                <a:latin typeface="Georgia" pitchFamily="34" charset="0"/>
                <a:ea typeface="Georgia" pitchFamily="34" charset="-122"/>
                <a:cs typeface="Georgia" pitchFamily="34" charset="-120"/>
              </a:rPr>
              <a:t>That sentence is the lesson.</a:t>
            </a:r>
            <a:endParaRPr lang="en-US" sz="1600" dirty="0"/>
          </a:p>
        </p:txBody>
      </p:sp>
      <p:sp>
        <p:nvSpPr>
          <p:cNvPr id="8" name="Text 4"/>
          <p:cNvSpPr/>
          <p:nvPr/>
        </p:nvSpPr>
        <p:spPr>
          <a:xfrm>
            <a:off x="502920" y="6400800"/>
            <a:ext cx="3657600" cy="274320"/>
          </a:xfrm>
          <a:prstGeom prst="rect">
            <a:avLst/>
          </a:prstGeom>
          <a:noFill/>
          <a:ln/>
        </p:spPr>
        <p:txBody>
          <a:bodyPr wrap="square" lIns="0" tIns="0" rIns="0" bIns="0" rtlCol="0" anchor="ctr"/>
          <a:lstStyle/>
          <a:p>
            <a:pPr indent="0" marL="0">
              <a:buNone/>
            </a:pPr>
            <a:r>
              <a:rPr lang="en-US" sz="1000" spc="400" kern="0" dirty="0">
                <a:solidFill>
                  <a:srgbClr val="0FA3A3"/>
                </a:solidFill>
                <a:latin typeface="Calibri" pitchFamily="34" charset="0"/>
                <a:ea typeface="Calibri" pitchFamily="34" charset="-122"/>
                <a:cs typeface="Calibri" pitchFamily="34" charset="-120"/>
              </a:rPr>
              <a:t>ailitkit.com</a:t>
            </a:r>
            <a:endParaRPr lang="en-US" sz="1000" dirty="0"/>
          </a:p>
        </p:txBody>
      </p:sp>
      <p:sp>
        <p:nvSpPr>
          <p:cNvPr id="9" name="Text 5"/>
          <p:cNvSpPr/>
          <p:nvPr/>
        </p:nvSpPr>
        <p:spPr>
          <a:xfrm>
            <a:off x="10515600" y="6400800"/>
            <a:ext cx="1188720" cy="274320"/>
          </a:xfrm>
          <a:prstGeom prst="rect">
            <a:avLst/>
          </a:prstGeom>
          <a:noFill/>
          <a:ln/>
        </p:spPr>
        <p:txBody>
          <a:bodyPr wrap="square" lIns="0" tIns="0" rIns="0" bIns="0" rtlCol="0" anchor="ctr"/>
          <a:lstStyle/>
          <a:p>
            <a:pPr algn="r" indent="0" marL="0">
              <a:buNone/>
            </a:pPr>
            <a:r>
              <a:rPr lang="en-US" sz="1000" b="1" spc="400" kern="0" dirty="0">
                <a:solidFill>
                  <a:srgbClr val="FFFFFF"/>
                </a:solidFill>
                <a:latin typeface="Calibri" pitchFamily="34" charset="0"/>
                <a:ea typeface="Calibri" pitchFamily="34" charset="-122"/>
                <a:cs typeface="Calibri" pitchFamily="34" charset="-120"/>
              </a:rPr>
              <a:t>13 / 13</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AFAF7"/>
        </a:solidFill>
      </p:bgPr>
    </p:bg>
    <p:spTree>
      <p:nvGrpSpPr>
        <p:cNvPr id="1" name=""/>
        <p:cNvGrpSpPr/>
        <p:nvPr/>
      </p:nvGrpSpPr>
      <p:grpSpPr>
        <a:xfrm>
          <a:off x="0" y="0"/>
          <a:ext cx="0" cy="0"/>
          <a:chOff x="0" y="0"/>
          <a:chExt cx="0" cy="0"/>
        </a:xfrm>
      </p:grpSpPr>
      <p:pic>
        <p:nvPicPr>
          <p:cNvPr id="2" name="Image 0" descr="/home/claude/ailitkit_logo.png">    </p:cNvPr>
          <p:cNvPicPr>
            <a:picLocks noChangeAspect="1"/>
          </p:cNvPicPr>
          <p:nvPr/>
        </p:nvPicPr>
        <p:blipFill>
          <a:blip r:embed="rId1"/>
          <a:stretch>
            <a:fillRect/>
          </a:stretch>
        </p:blipFill>
        <p:spPr>
          <a:xfrm>
            <a:off x="502920" y="292608"/>
            <a:ext cx="457200" cy="457200"/>
          </a:xfrm>
          <a:prstGeom prst="rect">
            <a:avLst/>
          </a:prstGeom>
        </p:spPr>
      </p:pic>
      <p:sp>
        <p:nvSpPr>
          <p:cNvPr id="3" name="Text 0"/>
          <p:cNvSpPr/>
          <p:nvPr/>
        </p:nvSpPr>
        <p:spPr>
          <a:xfrm>
            <a:off x="1097280" y="292608"/>
            <a:ext cx="7315200" cy="457200"/>
          </a:xfrm>
          <a:prstGeom prst="rect">
            <a:avLst/>
          </a:prstGeom>
          <a:noFill/>
          <a:ln/>
        </p:spPr>
        <p:txBody>
          <a:bodyPr wrap="square" lIns="0" tIns="0" rIns="0" bIns="0" rtlCol="0" anchor="ctr"/>
          <a:lstStyle/>
          <a:p>
            <a:pPr indent="0" marL="0">
              <a:buNone/>
            </a:pPr>
            <a:r>
              <a:rPr lang="en-US" sz="1000" b="1" spc="400" kern="0" dirty="0">
                <a:solidFill>
                  <a:srgbClr val="8FA0B0"/>
                </a:solidFill>
                <a:latin typeface="Calibri" pitchFamily="34" charset="0"/>
                <a:ea typeface="Calibri" pitchFamily="34" charset="-122"/>
                <a:cs typeface="Calibri" pitchFamily="34" charset="-120"/>
              </a:rPr>
              <a:t>HOOK · 8 MIN</a:t>
            </a:r>
            <a:endParaRPr lang="en-US" sz="1000" dirty="0"/>
          </a:p>
        </p:txBody>
      </p:sp>
      <p:sp>
        <p:nvSpPr>
          <p:cNvPr id="4" name="Text 1"/>
          <p:cNvSpPr/>
          <p:nvPr/>
        </p:nvSpPr>
        <p:spPr>
          <a:xfrm>
            <a:off x="10515600" y="292608"/>
            <a:ext cx="1188720" cy="457200"/>
          </a:xfrm>
          <a:prstGeom prst="rect">
            <a:avLst/>
          </a:prstGeom>
          <a:noFill/>
          <a:ln/>
        </p:spPr>
        <p:txBody>
          <a:bodyPr wrap="square" lIns="0" tIns="0" rIns="0" bIns="0" rtlCol="0" anchor="ctr"/>
          <a:lstStyle/>
          <a:p>
            <a:pPr algn="r" indent="0" marL="0">
              <a:buNone/>
            </a:pPr>
            <a:r>
              <a:rPr lang="en-US" sz="1000" b="1" spc="400" kern="0" dirty="0">
                <a:solidFill>
                  <a:srgbClr val="0E2A47"/>
                </a:solidFill>
                <a:latin typeface="Calibri" pitchFamily="34" charset="0"/>
                <a:ea typeface="Calibri" pitchFamily="34" charset="-122"/>
                <a:cs typeface="Calibri" pitchFamily="34" charset="-120"/>
              </a:rPr>
              <a:t>02 / 13</a:t>
            </a:r>
            <a:endParaRPr lang="en-US" sz="1000" dirty="0"/>
          </a:p>
        </p:txBody>
      </p:sp>
      <p:sp>
        <p:nvSpPr>
          <p:cNvPr id="5" name="Text 2"/>
          <p:cNvSpPr/>
          <p:nvPr/>
        </p:nvSpPr>
        <p:spPr>
          <a:xfrm>
            <a:off x="502920" y="6400800"/>
            <a:ext cx="5486400" cy="274320"/>
          </a:xfrm>
          <a:prstGeom prst="rect">
            <a:avLst/>
          </a:prstGeom>
          <a:noFill/>
          <a:ln/>
        </p:spPr>
        <p:txBody>
          <a:bodyPr wrap="square" lIns="0" tIns="0" rIns="0" bIns="0" rtlCol="0" anchor="ctr"/>
          <a:lstStyle/>
          <a:p>
            <a:pPr indent="0" marL="0">
              <a:buNone/>
            </a:pPr>
            <a:r>
              <a:rPr lang="en-US" sz="900" b="1" dirty="0">
                <a:solidFill>
                  <a:srgbClr val="0FA3A3"/>
                </a:solidFill>
                <a:latin typeface="Calibri" pitchFamily="34" charset="0"/>
                <a:ea typeface="Calibri" pitchFamily="34" charset="-122"/>
                <a:cs typeface="Calibri" pitchFamily="34" charset="-120"/>
              </a:rPr>
              <a:t>AI</a:t>
            </a:r>
            <a:pPr indent="0" marL="0">
              <a:buNone/>
            </a:pPr>
            <a:r>
              <a:rPr lang="en-US" sz="900" b="1" dirty="0">
                <a:solidFill>
                  <a:srgbClr val="0E2A47"/>
                </a:solidFill>
                <a:latin typeface="Calibri" pitchFamily="34" charset="0"/>
                <a:ea typeface="Calibri" pitchFamily="34" charset="-122"/>
                <a:cs typeface="Calibri" pitchFamily="34" charset="-120"/>
              </a:rPr>
              <a:t>LitKit</a:t>
            </a:r>
            <a:pPr indent="0" marL="0">
              <a:buNone/>
            </a:pPr>
            <a:r>
              <a:rPr lang="en-US" sz="900" dirty="0">
                <a:solidFill>
                  <a:srgbClr val="8FA0B0"/>
                </a:solidFill>
                <a:latin typeface="Calibri" pitchFamily="34" charset="0"/>
                <a:ea typeface="Calibri" pitchFamily="34" charset="-122"/>
                <a:cs typeface="Calibri" pitchFamily="34" charset="-120"/>
              </a:rPr>
              <a:t>  ·  ailitkit.com</a:t>
            </a:r>
            <a:endParaRPr lang="en-US" sz="900" dirty="0"/>
          </a:p>
        </p:txBody>
      </p:sp>
      <p:sp>
        <p:nvSpPr>
          <p:cNvPr id="6" name="Text 3"/>
          <p:cNvSpPr/>
          <p:nvPr/>
        </p:nvSpPr>
        <p:spPr>
          <a:xfrm>
            <a:off x="6400800" y="6400800"/>
            <a:ext cx="5257800" cy="274320"/>
          </a:xfrm>
          <a:prstGeom prst="rect">
            <a:avLst/>
          </a:prstGeom>
          <a:noFill/>
          <a:ln/>
        </p:spPr>
        <p:txBody>
          <a:bodyPr wrap="square" lIns="0" tIns="0" rIns="0" bIns="0" rtlCol="0" anchor="ctr"/>
          <a:lstStyle/>
          <a:p>
            <a:pPr algn="r" indent="0" marL="0">
              <a:buNone/>
            </a:pPr>
            <a:r>
              <a:rPr lang="en-US" sz="900" i="1" dirty="0">
                <a:solidFill>
                  <a:srgbClr val="8FA0B0"/>
                </a:solidFill>
                <a:latin typeface="Calibri" pitchFamily="34" charset="0"/>
                <a:ea typeface="Calibri" pitchFamily="34" charset="-122"/>
                <a:cs typeface="Calibri" pitchFamily="34" charset="-120"/>
              </a:rPr>
              <a:t>Meet Your New Colleague · 60 min</a:t>
            </a:r>
            <a:endParaRPr lang="en-US" sz="900" dirty="0"/>
          </a:p>
        </p:txBody>
      </p:sp>
      <p:sp>
        <p:nvSpPr>
          <p:cNvPr id="8" name="Shape 4"/>
          <p:cNvSpPr/>
          <p:nvPr/>
        </p:nvSpPr>
        <p:spPr>
          <a:xfrm>
            <a:off x="731520" y="1280160"/>
            <a:ext cx="10698480" cy="384048"/>
          </a:xfrm>
          <a:prstGeom prst="rect">
            <a:avLst/>
          </a:prstGeom>
          <a:solidFill>
            <a:srgbClr val="0E2A47"/>
          </a:solidFill>
          <a:ln w="12700">
            <a:solidFill>
              <a:srgbClr val="0E2A47"/>
            </a:solidFill>
            <a:prstDash val="solid"/>
          </a:ln>
        </p:spPr>
      </p:sp>
      <p:sp>
        <p:nvSpPr>
          <p:cNvPr id="9" name="Text 5"/>
          <p:cNvSpPr/>
          <p:nvPr/>
        </p:nvSpPr>
        <p:spPr>
          <a:xfrm>
            <a:off x="896112" y="1280160"/>
            <a:ext cx="10424160" cy="384048"/>
          </a:xfrm>
          <a:prstGeom prst="rect">
            <a:avLst/>
          </a:prstGeom>
          <a:noFill/>
          <a:ln/>
        </p:spPr>
        <p:txBody>
          <a:bodyPr wrap="square" lIns="0" tIns="0" rIns="0" bIns="0" rtlCol="0" anchor="ctr"/>
          <a:lstStyle/>
          <a:p>
            <a:pPr indent="0" marL="0">
              <a:buNone/>
            </a:pPr>
            <a:r>
              <a:rPr lang="en-US" sz="1000" b="1" spc="400" kern="0" dirty="0">
                <a:solidFill>
                  <a:srgbClr val="FFFFFF"/>
                </a:solidFill>
                <a:latin typeface="Calibri" pitchFamily="34" charset="0"/>
                <a:ea typeface="Calibri" pitchFamily="34" charset="-122"/>
                <a:cs typeface="Calibri" pitchFamily="34" charset="-120"/>
              </a:rPr>
              <a:t>MERIDIAN GROUP  ·  EMPLOYEE PROFILE  ·  MG-A0142</a:t>
            </a:r>
            <a:endParaRPr lang="en-US" sz="1000" dirty="0"/>
          </a:p>
        </p:txBody>
      </p:sp>
      <p:sp>
        <p:nvSpPr>
          <p:cNvPr id="10" name="Shape 6"/>
          <p:cNvSpPr/>
          <p:nvPr/>
        </p:nvSpPr>
        <p:spPr>
          <a:xfrm>
            <a:off x="731520" y="1664208"/>
            <a:ext cx="10698480" cy="4434840"/>
          </a:xfrm>
          <a:prstGeom prst="rect">
            <a:avLst/>
          </a:prstGeom>
          <a:solidFill>
            <a:srgbClr val="FFFFFF"/>
          </a:solidFill>
          <a:ln w="15240">
            <a:solidFill>
              <a:srgbClr val="0E2A47"/>
            </a:solidFill>
            <a:prstDash val="solid"/>
          </a:ln>
        </p:spPr>
      </p:sp>
      <p:sp>
        <p:nvSpPr>
          <p:cNvPr id="11" name="Text 7"/>
          <p:cNvSpPr/>
          <p:nvPr/>
        </p:nvSpPr>
        <p:spPr>
          <a:xfrm>
            <a:off x="960120" y="1783080"/>
            <a:ext cx="2286000" cy="713232"/>
          </a:xfrm>
          <a:prstGeom prst="rect">
            <a:avLst/>
          </a:prstGeom>
          <a:noFill/>
          <a:ln/>
        </p:spPr>
        <p:txBody>
          <a:bodyPr wrap="square" lIns="0" tIns="0" rIns="0" bIns="0" rtlCol="0" anchor="ctr"/>
          <a:lstStyle/>
          <a:p>
            <a:pPr indent="0" marL="0">
              <a:buNone/>
            </a:pPr>
            <a:r>
              <a:rPr lang="en-US" sz="900" b="1" spc="200" kern="0" dirty="0">
                <a:solidFill>
                  <a:srgbClr val="8090A0"/>
                </a:solidFill>
                <a:latin typeface="Calibri" pitchFamily="34" charset="0"/>
                <a:ea typeface="Calibri" pitchFamily="34" charset="-122"/>
                <a:cs typeface="Calibri" pitchFamily="34" charset="-120"/>
              </a:rPr>
              <a:t>NAME</a:t>
            </a:r>
            <a:endParaRPr lang="en-US" sz="900" dirty="0"/>
          </a:p>
        </p:txBody>
      </p:sp>
      <p:sp>
        <p:nvSpPr>
          <p:cNvPr id="12" name="Text 8"/>
          <p:cNvSpPr/>
          <p:nvPr/>
        </p:nvSpPr>
        <p:spPr>
          <a:xfrm>
            <a:off x="3200400" y="1783080"/>
            <a:ext cx="2743200" cy="713232"/>
          </a:xfrm>
          <a:prstGeom prst="rect">
            <a:avLst/>
          </a:prstGeom>
          <a:noFill/>
          <a:ln/>
        </p:spPr>
        <p:txBody>
          <a:bodyPr wrap="square" lIns="0" tIns="0" rIns="0" bIns="0" rtlCol="0" anchor="ctr"/>
          <a:lstStyle/>
          <a:p>
            <a:pPr indent="0" marL="0">
              <a:buNone/>
            </a:pPr>
            <a:r>
              <a:rPr lang="en-US" sz="1300" dirty="0">
                <a:solidFill>
                  <a:srgbClr val="0E2A47"/>
                </a:solidFill>
                <a:latin typeface="Calibri" pitchFamily="34" charset="0"/>
                <a:ea typeface="Calibri" pitchFamily="34" charset="-122"/>
                <a:cs typeface="Calibri" pitchFamily="34" charset="-120"/>
              </a:rPr>
              <a:t>Riley</a:t>
            </a:r>
            <a:endParaRPr lang="en-US" sz="1300" dirty="0"/>
          </a:p>
        </p:txBody>
      </p:sp>
      <p:sp>
        <p:nvSpPr>
          <p:cNvPr id="13" name="Text 9"/>
          <p:cNvSpPr/>
          <p:nvPr/>
        </p:nvSpPr>
        <p:spPr>
          <a:xfrm>
            <a:off x="6217920" y="1783080"/>
            <a:ext cx="2194560" cy="713232"/>
          </a:xfrm>
          <a:prstGeom prst="rect">
            <a:avLst/>
          </a:prstGeom>
          <a:noFill/>
          <a:ln/>
        </p:spPr>
        <p:txBody>
          <a:bodyPr wrap="square" lIns="0" tIns="0" rIns="0" bIns="0" rtlCol="0" anchor="ctr"/>
          <a:lstStyle/>
          <a:p>
            <a:pPr indent="0" marL="0">
              <a:buNone/>
            </a:pPr>
            <a:r>
              <a:rPr lang="en-US" sz="900" b="1" spc="200" kern="0" dirty="0">
                <a:solidFill>
                  <a:srgbClr val="8090A0"/>
                </a:solidFill>
                <a:latin typeface="Calibri" pitchFamily="34" charset="0"/>
                <a:ea typeface="Calibri" pitchFamily="34" charset="-122"/>
                <a:cs typeface="Calibri" pitchFamily="34" charset="-120"/>
              </a:rPr>
              <a:t>TYPE</a:t>
            </a:r>
            <a:endParaRPr lang="en-US" sz="900" dirty="0"/>
          </a:p>
        </p:txBody>
      </p:sp>
      <p:sp>
        <p:nvSpPr>
          <p:cNvPr id="14" name="Text 10"/>
          <p:cNvSpPr/>
          <p:nvPr/>
        </p:nvSpPr>
        <p:spPr>
          <a:xfrm>
            <a:off x="8412480" y="1783080"/>
            <a:ext cx="2834640" cy="713232"/>
          </a:xfrm>
          <a:prstGeom prst="rect">
            <a:avLst/>
          </a:prstGeom>
          <a:noFill/>
          <a:ln/>
        </p:spPr>
        <p:txBody>
          <a:bodyPr wrap="square" lIns="0" tIns="0" rIns="0" bIns="0" rtlCol="0" anchor="ctr"/>
          <a:lstStyle/>
          <a:p>
            <a:pPr indent="0" marL="0">
              <a:buNone/>
            </a:pPr>
            <a:r>
              <a:rPr lang="en-US" sz="1300" dirty="0">
                <a:solidFill>
                  <a:srgbClr val="0E2A47"/>
                </a:solidFill>
                <a:latin typeface="Calibri" pitchFamily="34" charset="0"/>
                <a:ea typeface="Calibri" pitchFamily="34" charset="-122"/>
                <a:cs typeface="Calibri" pitchFamily="34" charset="-120"/>
              </a:rPr>
              <a:t>AI agent (autonomous)</a:t>
            </a:r>
            <a:endParaRPr lang="en-US" sz="1300" dirty="0"/>
          </a:p>
        </p:txBody>
      </p:sp>
      <p:sp>
        <p:nvSpPr>
          <p:cNvPr id="15" name="Shape 11"/>
          <p:cNvSpPr/>
          <p:nvPr/>
        </p:nvSpPr>
        <p:spPr>
          <a:xfrm>
            <a:off x="960120" y="2496312"/>
            <a:ext cx="10241280" cy="0"/>
          </a:xfrm>
          <a:prstGeom prst="line">
            <a:avLst/>
          </a:prstGeom>
          <a:noFill/>
          <a:ln w="6350">
            <a:solidFill>
              <a:srgbClr val="DDDDDD"/>
            </a:solidFill>
            <a:prstDash val="solid"/>
          </a:ln>
        </p:spPr>
      </p:sp>
      <p:sp>
        <p:nvSpPr>
          <p:cNvPr id="16" name="Text 12"/>
          <p:cNvSpPr/>
          <p:nvPr/>
        </p:nvSpPr>
        <p:spPr>
          <a:xfrm>
            <a:off x="960120" y="2496312"/>
            <a:ext cx="2286000" cy="713232"/>
          </a:xfrm>
          <a:prstGeom prst="rect">
            <a:avLst/>
          </a:prstGeom>
          <a:noFill/>
          <a:ln/>
        </p:spPr>
        <p:txBody>
          <a:bodyPr wrap="square" lIns="0" tIns="0" rIns="0" bIns="0" rtlCol="0" anchor="ctr"/>
          <a:lstStyle/>
          <a:p>
            <a:pPr indent="0" marL="0">
              <a:buNone/>
            </a:pPr>
            <a:r>
              <a:rPr lang="en-US" sz="900" b="1" spc="200" kern="0" dirty="0">
                <a:solidFill>
                  <a:srgbClr val="8090A0"/>
                </a:solidFill>
                <a:latin typeface="Calibri" pitchFamily="34" charset="0"/>
                <a:ea typeface="Calibri" pitchFamily="34" charset="-122"/>
                <a:cs typeface="Calibri" pitchFamily="34" charset="-120"/>
              </a:rPr>
              <a:t>JOB TITLE</a:t>
            </a:r>
            <a:endParaRPr lang="en-US" sz="900" dirty="0"/>
          </a:p>
        </p:txBody>
      </p:sp>
      <p:sp>
        <p:nvSpPr>
          <p:cNvPr id="17" name="Text 13"/>
          <p:cNvSpPr/>
          <p:nvPr/>
        </p:nvSpPr>
        <p:spPr>
          <a:xfrm>
            <a:off x="3200400" y="2496312"/>
            <a:ext cx="2743200" cy="713232"/>
          </a:xfrm>
          <a:prstGeom prst="rect">
            <a:avLst/>
          </a:prstGeom>
          <a:noFill/>
          <a:ln/>
        </p:spPr>
        <p:txBody>
          <a:bodyPr wrap="square" lIns="0" tIns="0" rIns="0" bIns="0" rtlCol="0" anchor="ctr"/>
          <a:lstStyle/>
          <a:p>
            <a:pPr indent="0" marL="0">
              <a:buNone/>
            </a:pPr>
            <a:r>
              <a:rPr lang="en-US" sz="1300" dirty="0">
                <a:solidFill>
                  <a:srgbClr val="0E2A47"/>
                </a:solidFill>
                <a:latin typeface="Calibri" pitchFamily="34" charset="0"/>
                <a:ea typeface="Calibri" pitchFamily="34" charset="-122"/>
                <a:cs typeface="Calibri" pitchFamily="34" charset="-120"/>
              </a:rPr>
              <a:t>Junior Marketing Coordinator</a:t>
            </a:r>
            <a:endParaRPr lang="en-US" sz="1300" dirty="0"/>
          </a:p>
        </p:txBody>
      </p:sp>
      <p:sp>
        <p:nvSpPr>
          <p:cNvPr id="18" name="Text 14"/>
          <p:cNvSpPr/>
          <p:nvPr/>
        </p:nvSpPr>
        <p:spPr>
          <a:xfrm>
            <a:off x="6217920" y="2496312"/>
            <a:ext cx="2194560" cy="713232"/>
          </a:xfrm>
          <a:prstGeom prst="rect">
            <a:avLst/>
          </a:prstGeom>
          <a:noFill/>
          <a:ln/>
        </p:spPr>
        <p:txBody>
          <a:bodyPr wrap="square" lIns="0" tIns="0" rIns="0" bIns="0" rtlCol="0" anchor="ctr"/>
          <a:lstStyle/>
          <a:p>
            <a:pPr indent="0" marL="0">
              <a:buNone/>
            </a:pPr>
            <a:r>
              <a:rPr lang="en-US" sz="900" b="1" spc="200" kern="0" dirty="0">
                <a:solidFill>
                  <a:srgbClr val="8090A0"/>
                </a:solidFill>
                <a:latin typeface="Calibri" pitchFamily="34" charset="0"/>
                <a:ea typeface="Calibri" pitchFamily="34" charset="-122"/>
                <a:cs typeface="Calibri" pitchFamily="34" charset="-120"/>
              </a:rPr>
              <a:t>REPORTS TO</a:t>
            </a:r>
            <a:endParaRPr lang="en-US" sz="900" dirty="0"/>
          </a:p>
        </p:txBody>
      </p:sp>
      <p:sp>
        <p:nvSpPr>
          <p:cNvPr id="19" name="Text 15"/>
          <p:cNvSpPr/>
          <p:nvPr/>
        </p:nvSpPr>
        <p:spPr>
          <a:xfrm>
            <a:off x="8412480" y="2496312"/>
            <a:ext cx="2834640" cy="713232"/>
          </a:xfrm>
          <a:prstGeom prst="rect">
            <a:avLst/>
          </a:prstGeom>
          <a:noFill/>
          <a:ln/>
        </p:spPr>
        <p:txBody>
          <a:bodyPr wrap="square" lIns="0" tIns="0" rIns="0" bIns="0" rtlCol="0" anchor="ctr"/>
          <a:lstStyle/>
          <a:p>
            <a:pPr indent="0" marL="0">
              <a:buNone/>
            </a:pPr>
            <a:r>
              <a:rPr lang="en-US" sz="1300" dirty="0">
                <a:solidFill>
                  <a:srgbClr val="0E2A47"/>
                </a:solidFill>
                <a:latin typeface="Calibri" pitchFamily="34" charset="0"/>
                <a:ea typeface="Calibri" pitchFamily="34" charset="-122"/>
                <a:cs typeface="Calibri" pitchFamily="34" charset="-120"/>
              </a:rPr>
              <a:t>Sarah Chen, Head of Marketing</a:t>
            </a:r>
            <a:endParaRPr lang="en-US" sz="1300" dirty="0"/>
          </a:p>
        </p:txBody>
      </p:sp>
      <p:sp>
        <p:nvSpPr>
          <p:cNvPr id="20" name="Shape 16"/>
          <p:cNvSpPr/>
          <p:nvPr/>
        </p:nvSpPr>
        <p:spPr>
          <a:xfrm>
            <a:off x="960120" y="3209544"/>
            <a:ext cx="10241280" cy="0"/>
          </a:xfrm>
          <a:prstGeom prst="line">
            <a:avLst/>
          </a:prstGeom>
          <a:noFill/>
          <a:ln w="6350">
            <a:solidFill>
              <a:srgbClr val="DDDDDD"/>
            </a:solidFill>
            <a:prstDash val="solid"/>
          </a:ln>
        </p:spPr>
      </p:sp>
      <p:sp>
        <p:nvSpPr>
          <p:cNvPr id="21" name="Text 17"/>
          <p:cNvSpPr/>
          <p:nvPr/>
        </p:nvSpPr>
        <p:spPr>
          <a:xfrm>
            <a:off x="960120" y="3209544"/>
            <a:ext cx="2286000" cy="713232"/>
          </a:xfrm>
          <a:prstGeom prst="rect">
            <a:avLst/>
          </a:prstGeom>
          <a:noFill/>
          <a:ln/>
        </p:spPr>
        <p:txBody>
          <a:bodyPr wrap="square" lIns="0" tIns="0" rIns="0" bIns="0" rtlCol="0" anchor="ctr"/>
          <a:lstStyle/>
          <a:p>
            <a:pPr indent="0" marL="0">
              <a:buNone/>
            </a:pPr>
            <a:r>
              <a:rPr lang="en-US" sz="900" b="1" spc="200" kern="0" dirty="0">
                <a:solidFill>
                  <a:srgbClr val="8090A0"/>
                </a:solidFill>
                <a:latin typeface="Calibri" pitchFamily="34" charset="0"/>
                <a:ea typeface="Calibri" pitchFamily="34" charset="-122"/>
                <a:cs typeface="Calibri" pitchFamily="34" charset="-120"/>
              </a:rPr>
              <a:t>START DATE</a:t>
            </a:r>
            <a:endParaRPr lang="en-US" sz="900" dirty="0"/>
          </a:p>
        </p:txBody>
      </p:sp>
      <p:sp>
        <p:nvSpPr>
          <p:cNvPr id="22" name="Text 18"/>
          <p:cNvSpPr/>
          <p:nvPr/>
        </p:nvSpPr>
        <p:spPr>
          <a:xfrm>
            <a:off x="3200400" y="3209544"/>
            <a:ext cx="2743200" cy="713232"/>
          </a:xfrm>
          <a:prstGeom prst="rect">
            <a:avLst/>
          </a:prstGeom>
          <a:noFill/>
          <a:ln/>
        </p:spPr>
        <p:txBody>
          <a:bodyPr wrap="square" lIns="0" tIns="0" rIns="0" bIns="0" rtlCol="0" anchor="ctr"/>
          <a:lstStyle/>
          <a:p>
            <a:pPr indent="0" marL="0">
              <a:buNone/>
            </a:pPr>
            <a:r>
              <a:rPr lang="en-US" sz="1300" dirty="0">
                <a:solidFill>
                  <a:srgbClr val="0E2A47"/>
                </a:solidFill>
                <a:latin typeface="Calibri" pitchFamily="34" charset="0"/>
                <a:ea typeface="Calibri" pitchFamily="34" charset="-122"/>
                <a:cs typeface="Calibri" pitchFamily="34" charset="-120"/>
              </a:rPr>
              <a:t>4 January 2026</a:t>
            </a:r>
            <a:endParaRPr lang="en-US" sz="1300" dirty="0"/>
          </a:p>
        </p:txBody>
      </p:sp>
      <p:sp>
        <p:nvSpPr>
          <p:cNvPr id="23" name="Text 19"/>
          <p:cNvSpPr/>
          <p:nvPr/>
        </p:nvSpPr>
        <p:spPr>
          <a:xfrm>
            <a:off x="6217920" y="3209544"/>
            <a:ext cx="2194560" cy="713232"/>
          </a:xfrm>
          <a:prstGeom prst="rect">
            <a:avLst/>
          </a:prstGeom>
          <a:noFill/>
          <a:ln/>
        </p:spPr>
        <p:txBody>
          <a:bodyPr wrap="square" lIns="0" tIns="0" rIns="0" bIns="0" rtlCol="0" anchor="ctr"/>
          <a:lstStyle/>
          <a:p>
            <a:pPr indent="0" marL="0">
              <a:buNone/>
            </a:pPr>
            <a:r>
              <a:rPr lang="en-US" sz="900" b="1" spc="200" kern="0" dirty="0">
                <a:solidFill>
                  <a:srgbClr val="8090A0"/>
                </a:solidFill>
                <a:latin typeface="Calibri" pitchFamily="34" charset="0"/>
                <a:ea typeface="Calibri" pitchFamily="34" charset="-122"/>
                <a:cs typeface="Calibri" pitchFamily="34" charset="-120"/>
              </a:rPr>
              <a:t>EMAIL</a:t>
            </a:r>
            <a:endParaRPr lang="en-US" sz="900" dirty="0"/>
          </a:p>
        </p:txBody>
      </p:sp>
      <p:sp>
        <p:nvSpPr>
          <p:cNvPr id="24" name="Text 20"/>
          <p:cNvSpPr/>
          <p:nvPr/>
        </p:nvSpPr>
        <p:spPr>
          <a:xfrm>
            <a:off x="8412480" y="3209544"/>
            <a:ext cx="2834640" cy="713232"/>
          </a:xfrm>
          <a:prstGeom prst="rect">
            <a:avLst/>
          </a:prstGeom>
          <a:noFill/>
          <a:ln/>
        </p:spPr>
        <p:txBody>
          <a:bodyPr wrap="square" lIns="0" tIns="0" rIns="0" bIns="0" rtlCol="0" anchor="ctr"/>
          <a:lstStyle/>
          <a:p>
            <a:pPr indent="0" marL="0">
              <a:buNone/>
            </a:pPr>
            <a:r>
              <a:rPr lang="en-US" sz="1300" dirty="0">
                <a:solidFill>
                  <a:srgbClr val="0E2A47"/>
                </a:solidFill>
                <a:latin typeface="Calibri" pitchFamily="34" charset="0"/>
                <a:ea typeface="Calibri" pitchFamily="34" charset="-122"/>
                <a:cs typeface="Calibri" pitchFamily="34" charset="-120"/>
              </a:rPr>
              <a:t>riley@meridiangroup.com</a:t>
            </a:r>
            <a:endParaRPr lang="en-US" sz="1300" dirty="0"/>
          </a:p>
        </p:txBody>
      </p:sp>
      <p:sp>
        <p:nvSpPr>
          <p:cNvPr id="25" name="Shape 21"/>
          <p:cNvSpPr/>
          <p:nvPr/>
        </p:nvSpPr>
        <p:spPr>
          <a:xfrm>
            <a:off x="960120" y="3922776"/>
            <a:ext cx="10241280" cy="0"/>
          </a:xfrm>
          <a:prstGeom prst="line">
            <a:avLst/>
          </a:prstGeom>
          <a:noFill/>
          <a:ln w="6350">
            <a:solidFill>
              <a:srgbClr val="DDDDDD"/>
            </a:solidFill>
            <a:prstDash val="solid"/>
          </a:ln>
        </p:spPr>
      </p:sp>
      <p:sp>
        <p:nvSpPr>
          <p:cNvPr id="26" name="Text 22"/>
          <p:cNvSpPr/>
          <p:nvPr/>
        </p:nvSpPr>
        <p:spPr>
          <a:xfrm>
            <a:off x="960120" y="3922776"/>
            <a:ext cx="2286000" cy="713232"/>
          </a:xfrm>
          <a:prstGeom prst="rect">
            <a:avLst/>
          </a:prstGeom>
          <a:noFill/>
          <a:ln/>
        </p:spPr>
        <p:txBody>
          <a:bodyPr wrap="square" lIns="0" tIns="0" rIns="0" bIns="0" rtlCol="0" anchor="ctr"/>
          <a:lstStyle/>
          <a:p>
            <a:pPr indent="0" marL="0">
              <a:buNone/>
            </a:pPr>
            <a:r>
              <a:rPr lang="en-US" sz="900" b="1" spc="200" kern="0" dirty="0">
                <a:solidFill>
                  <a:srgbClr val="8090A0"/>
                </a:solidFill>
                <a:latin typeface="Calibri" pitchFamily="34" charset="0"/>
                <a:ea typeface="Calibri" pitchFamily="34" charset="-122"/>
                <a:cs typeface="Calibri" pitchFamily="34" charset="-120"/>
              </a:rPr>
              <a:t>SALARY COST</a:t>
            </a:r>
            <a:endParaRPr lang="en-US" sz="900" dirty="0"/>
          </a:p>
        </p:txBody>
      </p:sp>
      <p:sp>
        <p:nvSpPr>
          <p:cNvPr id="27" name="Text 23"/>
          <p:cNvSpPr/>
          <p:nvPr/>
        </p:nvSpPr>
        <p:spPr>
          <a:xfrm>
            <a:off x="3200400" y="3922776"/>
            <a:ext cx="2743200" cy="713232"/>
          </a:xfrm>
          <a:prstGeom prst="rect">
            <a:avLst/>
          </a:prstGeom>
          <a:noFill/>
          <a:ln/>
        </p:spPr>
        <p:txBody>
          <a:bodyPr wrap="square" lIns="0" tIns="0" rIns="0" bIns="0" rtlCol="0" anchor="ctr"/>
          <a:lstStyle/>
          <a:p>
            <a:pPr indent="0" marL="0">
              <a:buNone/>
            </a:pPr>
            <a:r>
              <a:rPr lang="en-US" sz="1300" dirty="0">
                <a:solidFill>
                  <a:srgbClr val="0E2A47"/>
                </a:solidFill>
                <a:latin typeface="Calibri" pitchFamily="34" charset="0"/>
                <a:ea typeface="Calibri" pitchFamily="34" charset="-122"/>
                <a:cs typeface="Calibri" pitchFamily="34" charset="-120"/>
              </a:rPr>
              <a:t>$12,000 / year (compute)</a:t>
            </a:r>
            <a:endParaRPr lang="en-US" sz="1300" dirty="0"/>
          </a:p>
        </p:txBody>
      </p:sp>
      <p:sp>
        <p:nvSpPr>
          <p:cNvPr id="28" name="Text 24"/>
          <p:cNvSpPr/>
          <p:nvPr/>
        </p:nvSpPr>
        <p:spPr>
          <a:xfrm>
            <a:off x="6217920" y="3922776"/>
            <a:ext cx="2194560" cy="713232"/>
          </a:xfrm>
          <a:prstGeom prst="rect">
            <a:avLst/>
          </a:prstGeom>
          <a:noFill/>
          <a:ln/>
        </p:spPr>
        <p:txBody>
          <a:bodyPr wrap="square" lIns="0" tIns="0" rIns="0" bIns="0" rtlCol="0" anchor="ctr"/>
          <a:lstStyle/>
          <a:p>
            <a:pPr indent="0" marL="0">
              <a:buNone/>
            </a:pPr>
            <a:r>
              <a:rPr lang="en-US" sz="900" b="1" spc="200" kern="0" dirty="0">
                <a:solidFill>
                  <a:srgbClr val="8090A0"/>
                </a:solidFill>
                <a:latin typeface="Calibri" pitchFamily="34" charset="0"/>
                <a:ea typeface="Calibri" pitchFamily="34" charset="-122"/>
                <a:cs typeface="Calibri" pitchFamily="34" charset="-120"/>
              </a:rPr>
              <a:t>HUMAN EQUIVALENT</a:t>
            </a:r>
            <a:endParaRPr lang="en-US" sz="900" dirty="0"/>
          </a:p>
        </p:txBody>
      </p:sp>
      <p:sp>
        <p:nvSpPr>
          <p:cNvPr id="29" name="Text 25"/>
          <p:cNvSpPr/>
          <p:nvPr/>
        </p:nvSpPr>
        <p:spPr>
          <a:xfrm>
            <a:off x="8412480" y="3922776"/>
            <a:ext cx="2834640" cy="713232"/>
          </a:xfrm>
          <a:prstGeom prst="rect">
            <a:avLst/>
          </a:prstGeom>
          <a:noFill/>
          <a:ln/>
        </p:spPr>
        <p:txBody>
          <a:bodyPr wrap="square" lIns="0" tIns="0" rIns="0" bIns="0" rtlCol="0" anchor="ctr"/>
          <a:lstStyle/>
          <a:p>
            <a:pPr indent="0" marL="0">
              <a:buNone/>
            </a:pPr>
            <a:r>
              <a:rPr lang="en-US" sz="1300" dirty="0">
                <a:solidFill>
                  <a:srgbClr val="0E2A47"/>
                </a:solidFill>
                <a:latin typeface="Calibri" pitchFamily="34" charset="0"/>
                <a:ea typeface="Calibri" pitchFamily="34" charset="-122"/>
                <a:cs typeface="Calibri" pitchFamily="34" charset="-120"/>
              </a:rPr>
              <a:t>$42,000 / year</a:t>
            </a:r>
            <a:endParaRPr lang="en-US" sz="1300" dirty="0"/>
          </a:p>
        </p:txBody>
      </p:sp>
      <p:sp>
        <p:nvSpPr>
          <p:cNvPr id="30" name="Shape 26"/>
          <p:cNvSpPr/>
          <p:nvPr/>
        </p:nvSpPr>
        <p:spPr>
          <a:xfrm>
            <a:off x="960120" y="4636008"/>
            <a:ext cx="10241280" cy="0"/>
          </a:xfrm>
          <a:prstGeom prst="line">
            <a:avLst/>
          </a:prstGeom>
          <a:noFill/>
          <a:ln w="6350">
            <a:solidFill>
              <a:srgbClr val="DDDDDD"/>
            </a:solidFill>
            <a:prstDash val="solid"/>
          </a:ln>
        </p:spPr>
      </p:sp>
      <p:sp>
        <p:nvSpPr>
          <p:cNvPr id="31" name="Text 27"/>
          <p:cNvSpPr/>
          <p:nvPr/>
        </p:nvSpPr>
        <p:spPr>
          <a:xfrm>
            <a:off x="960120" y="4636008"/>
            <a:ext cx="2286000" cy="713232"/>
          </a:xfrm>
          <a:prstGeom prst="rect">
            <a:avLst/>
          </a:prstGeom>
          <a:noFill/>
          <a:ln/>
        </p:spPr>
        <p:txBody>
          <a:bodyPr wrap="square" lIns="0" tIns="0" rIns="0" bIns="0" rtlCol="0" anchor="ctr"/>
          <a:lstStyle/>
          <a:p>
            <a:pPr indent="0" marL="0">
              <a:buNone/>
            </a:pPr>
            <a:r>
              <a:rPr lang="en-US" sz="900" b="1" spc="200" kern="0" dirty="0">
                <a:solidFill>
                  <a:srgbClr val="8090A0"/>
                </a:solidFill>
                <a:latin typeface="Calibri" pitchFamily="34" charset="0"/>
                <a:ea typeface="Calibri" pitchFamily="34" charset="-122"/>
                <a:cs typeface="Calibri" pitchFamily="34" charset="-120"/>
              </a:rPr>
              <a:t>WORKING HOURS</a:t>
            </a:r>
            <a:endParaRPr lang="en-US" sz="900" dirty="0"/>
          </a:p>
        </p:txBody>
      </p:sp>
      <p:sp>
        <p:nvSpPr>
          <p:cNvPr id="32" name="Text 28"/>
          <p:cNvSpPr/>
          <p:nvPr/>
        </p:nvSpPr>
        <p:spPr>
          <a:xfrm>
            <a:off x="3200400" y="4636008"/>
            <a:ext cx="2743200" cy="713232"/>
          </a:xfrm>
          <a:prstGeom prst="rect">
            <a:avLst/>
          </a:prstGeom>
          <a:noFill/>
          <a:ln/>
        </p:spPr>
        <p:txBody>
          <a:bodyPr wrap="square" lIns="0" tIns="0" rIns="0" bIns="0" rtlCol="0" anchor="ctr"/>
          <a:lstStyle/>
          <a:p>
            <a:pPr indent="0" marL="0">
              <a:buNone/>
            </a:pPr>
            <a:r>
              <a:rPr lang="en-US" sz="1300" dirty="0">
                <a:solidFill>
                  <a:srgbClr val="0E2A47"/>
                </a:solidFill>
                <a:latin typeface="Calibri" pitchFamily="34" charset="0"/>
                <a:ea typeface="Calibri" pitchFamily="34" charset="-122"/>
                <a:cs typeface="Calibri" pitchFamily="34" charset="-120"/>
              </a:rPr>
              <a:t>24 / 7</a:t>
            </a:r>
            <a:endParaRPr lang="en-US" sz="1300" dirty="0"/>
          </a:p>
        </p:txBody>
      </p:sp>
      <p:sp>
        <p:nvSpPr>
          <p:cNvPr id="33" name="Text 29"/>
          <p:cNvSpPr/>
          <p:nvPr/>
        </p:nvSpPr>
        <p:spPr>
          <a:xfrm>
            <a:off x="6217920" y="4636008"/>
            <a:ext cx="2194560" cy="713232"/>
          </a:xfrm>
          <a:prstGeom prst="rect">
            <a:avLst/>
          </a:prstGeom>
          <a:noFill/>
          <a:ln/>
        </p:spPr>
        <p:txBody>
          <a:bodyPr wrap="square" lIns="0" tIns="0" rIns="0" bIns="0" rtlCol="0" anchor="ctr"/>
          <a:lstStyle/>
          <a:p>
            <a:pPr indent="0" marL="0">
              <a:buNone/>
            </a:pPr>
            <a:r>
              <a:rPr lang="en-US" sz="900" b="1" spc="200" kern="0" dirty="0">
                <a:solidFill>
                  <a:srgbClr val="8090A0"/>
                </a:solidFill>
                <a:latin typeface="Calibri" pitchFamily="34" charset="0"/>
                <a:ea typeface="Calibri" pitchFamily="34" charset="-122"/>
                <a:cs typeface="Calibri" pitchFamily="34" charset="-120"/>
              </a:rPr>
              <a:t>HOLIDAY</a:t>
            </a:r>
            <a:endParaRPr lang="en-US" sz="900" dirty="0"/>
          </a:p>
        </p:txBody>
      </p:sp>
      <p:sp>
        <p:nvSpPr>
          <p:cNvPr id="34" name="Text 30"/>
          <p:cNvSpPr/>
          <p:nvPr/>
        </p:nvSpPr>
        <p:spPr>
          <a:xfrm>
            <a:off x="8412480" y="4636008"/>
            <a:ext cx="2834640" cy="713232"/>
          </a:xfrm>
          <a:prstGeom prst="rect">
            <a:avLst/>
          </a:prstGeom>
          <a:noFill/>
          <a:ln/>
        </p:spPr>
        <p:txBody>
          <a:bodyPr wrap="square" lIns="0" tIns="0" rIns="0" bIns="0" rtlCol="0" anchor="ctr"/>
          <a:lstStyle/>
          <a:p>
            <a:pPr indent="0" marL="0">
              <a:buNone/>
            </a:pPr>
            <a:r>
              <a:rPr lang="en-US" sz="1300" dirty="0">
                <a:solidFill>
                  <a:srgbClr val="0E2A47"/>
                </a:solidFill>
                <a:latin typeface="Calibri" pitchFamily="34" charset="0"/>
                <a:ea typeface="Calibri" pitchFamily="34" charset="-122"/>
                <a:cs typeface="Calibri" pitchFamily="34" charset="-120"/>
              </a:rPr>
              <a:t>—</a:t>
            </a:r>
            <a:endParaRPr lang="en-US" sz="1300" dirty="0"/>
          </a:p>
        </p:txBody>
      </p:sp>
      <p:sp>
        <p:nvSpPr>
          <p:cNvPr id="35" name="Shape 31"/>
          <p:cNvSpPr/>
          <p:nvPr/>
        </p:nvSpPr>
        <p:spPr>
          <a:xfrm>
            <a:off x="960120" y="5349240"/>
            <a:ext cx="10241280" cy="0"/>
          </a:xfrm>
          <a:prstGeom prst="line">
            <a:avLst/>
          </a:prstGeom>
          <a:noFill/>
          <a:ln w="6350">
            <a:solidFill>
              <a:srgbClr val="DDDDDD"/>
            </a:solidFill>
            <a:prstDash val="solid"/>
          </a:ln>
        </p:spPr>
      </p:sp>
      <p:sp>
        <p:nvSpPr>
          <p:cNvPr id="36" name="Text 32"/>
          <p:cNvSpPr/>
          <p:nvPr/>
        </p:nvSpPr>
        <p:spPr>
          <a:xfrm>
            <a:off x="960120" y="5349240"/>
            <a:ext cx="2286000" cy="713232"/>
          </a:xfrm>
          <a:prstGeom prst="rect">
            <a:avLst/>
          </a:prstGeom>
          <a:noFill/>
          <a:ln/>
        </p:spPr>
        <p:txBody>
          <a:bodyPr wrap="square" lIns="0" tIns="0" rIns="0" bIns="0" rtlCol="0" anchor="ctr"/>
          <a:lstStyle/>
          <a:p>
            <a:pPr indent="0" marL="0">
              <a:buNone/>
            </a:pPr>
            <a:r>
              <a:rPr lang="en-US" sz="900" b="1" spc="200" kern="0" dirty="0">
                <a:solidFill>
                  <a:srgbClr val="8090A0"/>
                </a:solidFill>
                <a:latin typeface="Calibri" pitchFamily="34" charset="0"/>
                <a:ea typeface="Calibri" pitchFamily="34" charset="-122"/>
                <a:cs typeface="Calibri" pitchFamily="34" charset="-120"/>
              </a:rPr>
              <a:t>BUILT ON</a:t>
            </a:r>
            <a:endParaRPr lang="en-US" sz="900" dirty="0"/>
          </a:p>
        </p:txBody>
      </p:sp>
      <p:sp>
        <p:nvSpPr>
          <p:cNvPr id="37" name="Text 33"/>
          <p:cNvSpPr/>
          <p:nvPr/>
        </p:nvSpPr>
        <p:spPr>
          <a:xfrm>
            <a:off x="3200400" y="5349240"/>
            <a:ext cx="2743200" cy="713232"/>
          </a:xfrm>
          <a:prstGeom prst="rect">
            <a:avLst/>
          </a:prstGeom>
          <a:noFill/>
          <a:ln/>
        </p:spPr>
        <p:txBody>
          <a:bodyPr wrap="square" lIns="0" tIns="0" rIns="0" bIns="0" rtlCol="0" anchor="ctr"/>
          <a:lstStyle/>
          <a:p>
            <a:pPr indent="0" marL="0">
              <a:buNone/>
            </a:pPr>
            <a:r>
              <a:rPr lang="en-US" sz="1300" dirty="0">
                <a:solidFill>
                  <a:srgbClr val="0E2A47"/>
                </a:solidFill>
                <a:latin typeface="Calibri" pitchFamily="34" charset="0"/>
                <a:ea typeface="Calibri" pitchFamily="34" charset="-122"/>
                <a:cs typeface="Calibri" pitchFamily="34" charset="-120"/>
              </a:rPr>
              <a:t>Microsoft Agent 365</a:t>
            </a:r>
            <a:endParaRPr lang="en-US" sz="1300" dirty="0"/>
          </a:p>
        </p:txBody>
      </p:sp>
      <p:sp>
        <p:nvSpPr>
          <p:cNvPr id="38" name="Text 34"/>
          <p:cNvSpPr/>
          <p:nvPr/>
        </p:nvSpPr>
        <p:spPr>
          <a:xfrm>
            <a:off x="6217920" y="5349240"/>
            <a:ext cx="2194560" cy="713232"/>
          </a:xfrm>
          <a:prstGeom prst="rect">
            <a:avLst/>
          </a:prstGeom>
          <a:noFill/>
          <a:ln/>
        </p:spPr>
        <p:txBody>
          <a:bodyPr wrap="square" lIns="0" tIns="0" rIns="0" bIns="0" rtlCol="0" anchor="ctr"/>
          <a:lstStyle/>
          <a:p>
            <a:pPr indent="0" marL="0">
              <a:buNone/>
            </a:pPr>
            <a:r>
              <a:rPr lang="en-US" sz="900" b="1" spc="200" kern="0" dirty="0">
                <a:solidFill>
                  <a:srgbClr val="8090A0"/>
                </a:solidFill>
                <a:latin typeface="Calibri" pitchFamily="34" charset="0"/>
                <a:ea typeface="Calibri" pitchFamily="34" charset="-122"/>
                <a:cs typeface="Calibri" pitchFamily="34" charset="-120"/>
              </a:rPr>
              <a:t>PERFORMANCE REVIEW</a:t>
            </a:r>
            <a:endParaRPr lang="en-US" sz="900" dirty="0"/>
          </a:p>
        </p:txBody>
      </p:sp>
      <p:sp>
        <p:nvSpPr>
          <p:cNvPr id="39" name="Text 35"/>
          <p:cNvSpPr/>
          <p:nvPr/>
        </p:nvSpPr>
        <p:spPr>
          <a:xfrm>
            <a:off x="8412480" y="5349240"/>
            <a:ext cx="2834640" cy="713232"/>
          </a:xfrm>
          <a:prstGeom prst="rect">
            <a:avLst/>
          </a:prstGeom>
          <a:noFill/>
          <a:ln/>
        </p:spPr>
        <p:txBody>
          <a:bodyPr wrap="square" lIns="0" tIns="0" rIns="0" bIns="0" rtlCol="0" anchor="ctr"/>
          <a:lstStyle/>
          <a:p>
            <a:pPr indent="0" marL="0">
              <a:buNone/>
            </a:pPr>
            <a:r>
              <a:rPr lang="en-US" sz="1300" dirty="0">
                <a:solidFill>
                  <a:srgbClr val="0E2A47"/>
                </a:solidFill>
                <a:latin typeface="Calibri" pitchFamily="34" charset="0"/>
                <a:ea typeface="Calibri" pitchFamily="34" charset="-122"/>
                <a:cs typeface="Calibri" pitchFamily="34" charset="-120"/>
              </a:rPr>
              <a:t>Quarterly, by Sarah Chen</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E2A47"/>
        </a:solidFill>
      </p:bgPr>
    </p:bg>
    <p:spTree>
      <p:nvGrpSpPr>
        <p:cNvPr id="1" name=""/>
        <p:cNvGrpSpPr/>
        <p:nvPr/>
      </p:nvGrpSpPr>
      <p:grpSpPr>
        <a:xfrm>
          <a:off x="0" y="0"/>
          <a:ext cx="0" cy="0"/>
          <a:chOff x="0" y="0"/>
          <a:chExt cx="0" cy="0"/>
        </a:xfrm>
      </p:grpSpPr>
      <p:pic>
        <p:nvPicPr>
          <p:cNvPr id="2" name="Image 0" descr="/home/claude/ailitkit_logo.png">    </p:cNvPr>
          <p:cNvPicPr>
            <a:picLocks noChangeAspect="1"/>
          </p:cNvPicPr>
          <p:nvPr/>
        </p:nvPicPr>
        <p:blipFill>
          <a:blip r:embed="rId1"/>
          <a:stretch>
            <a:fillRect/>
          </a:stretch>
        </p:blipFill>
        <p:spPr>
          <a:xfrm>
            <a:off x="502920" y="292608"/>
            <a:ext cx="457200" cy="457200"/>
          </a:xfrm>
          <a:prstGeom prst="rect">
            <a:avLst/>
          </a:prstGeom>
        </p:spPr>
      </p:pic>
      <p:sp>
        <p:nvSpPr>
          <p:cNvPr id="3" name="Text 0"/>
          <p:cNvSpPr/>
          <p:nvPr/>
        </p:nvSpPr>
        <p:spPr>
          <a:xfrm>
            <a:off x="1097280" y="292608"/>
            <a:ext cx="7315200" cy="457200"/>
          </a:xfrm>
          <a:prstGeom prst="rect">
            <a:avLst/>
          </a:prstGeom>
          <a:noFill/>
          <a:ln/>
        </p:spPr>
        <p:txBody>
          <a:bodyPr wrap="square" lIns="0" tIns="0" rIns="0" bIns="0" rtlCol="0" anchor="ctr"/>
          <a:lstStyle/>
          <a:p>
            <a:pPr indent="0" marL="0">
              <a:buNone/>
            </a:pPr>
            <a:r>
              <a:rPr lang="en-US" sz="1000" b="1" spc="400" kern="0" dirty="0">
                <a:solidFill>
                  <a:srgbClr val="0FA3A3"/>
                </a:solidFill>
                <a:latin typeface="Calibri" pitchFamily="34" charset="0"/>
                <a:ea typeface="Calibri" pitchFamily="34" charset="-122"/>
                <a:cs typeface="Calibri" pitchFamily="34" charset="-120"/>
              </a:rPr>
              <a:t>A NOTE BEFORE WE START</a:t>
            </a:r>
            <a:endParaRPr lang="en-US" sz="1000" dirty="0"/>
          </a:p>
        </p:txBody>
      </p:sp>
      <p:sp>
        <p:nvSpPr>
          <p:cNvPr id="4" name="Text 1"/>
          <p:cNvSpPr/>
          <p:nvPr/>
        </p:nvSpPr>
        <p:spPr>
          <a:xfrm>
            <a:off x="10515600" y="292608"/>
            <a:ext cx="1188720" cy="457200"/>
          </a:xfrm>
          <a:prstGeom prst="rect">
            <a:avLst/>
          </a:prstGeom>
          <a:noFill/>
          <a:ln/>
        </p:spPr>
        <p:txBody>
          <a:bodyPr wrap="square" lIns="0" tIns="0" rIns="0" bIns="0" rtlCol="0" anchor="ctr"/>
          <a:lstStyle/>
          <a:p>
            <a:pPr algn="r" indent="0" marL="0">
              <a:buNone/>
            </a:pPr>
            <a:r>
              <a:rPr lang="en-US" sz="1000" b="1" spc="400" kern="0" dirty="0">
                <a:solidFill>
                  <a:srgbClr val="FFFFFF"/>
                </a:solidFill>
                <a:latin typeface="Calibri" pitchFamily="34" charset="0"/>
                <a:ea typeface="Calibri" pitchFamily="34" charset="-122"/>
                <a:cs typeface="Calibri" pitchFamily="34" charset="-120"/>
              </a:rPr>
              <a:t>03 / 13</a:t>
            </a:r>
            <a:endParaRPr lang="en-US" sz="1000" dirty="0"/>
          </a:p>
        </p:txBody>
      </p:sp>
      <p:sp>
        <p:nvSpPr>
          <p:cNvPr id="5" name="Text 2"/>
          <p:cNvSpPr/>
          <p:nvPr/>
        </p:nvSpPr>
        <p:spPr>
          <a:xfrm>
            <a:off x="502920" y="6400800"/>
            <a:ext cx="5486400" cy="274320"/>
          </a:xfrm>
          <a:prstGeom prst="rect">
            <a:avLst/>
          </a:prstGeom>
          <a:noFill/>
          <a:ln/>
        </p:spPr>
        <p:txBody>
          <a:bodyPr wrap="square" lIns="0" tIns="0" rIns="0" bIns="0" rtlCol="0" anchor="ctr"/>
          <a:lstStyle/>
          <a:p>
            <a:pPr indent="0" marL="0">
              <a:buNone/>
            </a:pPr>
            <a:r>
              <a:rPr lang="en-US" sz="900" b="1" dirty="0">
                <a:solidFill>
                  <a:srgbClr val="0FA3A3"/>
                </a:solidFill>
                <a:latin typeface="Calibri" pitchFamily="34" charset="0"/>
                <a:ea typeface="Calibri" pitchFamily="34" charset="-122"/>
                <a:cs typeface="Calibri" pitchFamily="34" charset="-120"/>
              </a:rPr>
              <a:t>AI</a:t>
            </a:r>
            <a:pPr indent="0" marL="0">
              <a:buNone/>
            </a:pPr>
            <a:r>
              <a:rPr lang="en-US" sz="900" b="1" dirty="0">
                <a:solidFill>
                  <a:srgbClr val="FFFFFF"/>
                </a:solidFill>
                <a:latin typeface="Calibri" pitchFamily="34" charset="0"/>
                <a:ea typeface="Calibri" pitchFamily="34" charset="-122"/>
                <a:cs typeface="Calibri" pitchFamily="34" charset="-120"/>
              </a:rPr>
              <a:t>LitKit</a:t>
            </a:r>
            <a:pPr indent="0" marL="0">
              <a:buNone/>
            </a:pPr>
            <a:r>
              <a:rPr lang="en-US" sz="900" dirty="0">
                <a:solidFill>
                  <a:srgbClr val="8FA0B0"/>
                </a:solidFill>
                <a:latin typeface="Calibri" pitchFamily="34" charset="0"/>
                <a:ea typeface="Calibri" pitchFamily="34" charset="-122"/>
                <a:cs typeface="Calibri" pitchFamily="34" charset="-120"/>
              </a:rPr>
              <a:t>  ·  ailitkit.com</a:t>
            </a:r>
            <a:endParaRPr lang="en-US" sz="900" dirty="0"/>
          </a:p>
        </p:txBody>
      </p:sp>
      <p:sp>
        <p:nvSpPr>
          <p:cNvPr id="6" name="Text 3"/>
          <p:cNvSpPr/>
          <p:nvPr/>
        </p:nvSpPr>
        <p:spPr>
          <a:xfrm>
            <a:off x="6400800" y="6400800"/>
            <a:ext cx="5257800" cy="274320"/>
          </a:xfrm>
          <a:prstGeom prst="rect">
            <a:avLst/>
          </a:prstGeom>
          <a:noFill/>
          <a:ln/>
        </p:spPr>
        <p:txBody>
          <a:bodyPr wrap="square" lIns="0" tIns="0" rIns="0" bIns="0" rtlCol="0" anchor="ctr"/>
          <a:lstStyle/>
          <a:p>
            <a:pPr algn="r" indent="0" marL="0">
              <a:buNone/>
            </a:pPr>
            <a:r>
              <a:rPr lang="en-US" sz="900" i="1" dirty="0">
                <a:solidFill>
                  <a:srgbClr val="8FA0B0"/>
                </a:solidFill>
                <a:latin typeface="Calibri" pitchFamily="34" charset="0"/>
                <a:ea typeface="Calibri" pitchFamily="34" charset="-122"/>
                <a:cs typeface="Calibri" pitchFamily="34" charset="-120"/>
              </a:rPr>
              <a:t>Meet Your New Colleague · 60 min</a:t>
            </a:r>
            <a:endParaRPr lang="en-US" sz="900" dirty="0"/>
          </a:p>
        </p:txBody>
      </p:sp>
      <p:sp>
        <p:nvSpPr>
          <p:cNvPr id="8" name="Text 4"/>
          <p:cNvSpPr/>
          <p:nvPr/>
        </p:nvSpPr>
        <p:spPr>
          <a:xfrm>
            <a:off x="731520" y="1371600"/>
            <a:ext cx="10515600" cy="457200"/>
          </a:xfrm>
          <a:prstGeom prst="rect">
            <a:avLst/>
          </a:prstGeom>
          <a:noFill/>
          <a:ln/>
        </p:spPr>
        <p:txBody>
          <a:bodyPr wrap="square" lIns="0" tIns="0" rIns="0" bIns="0" rtlCol="0" anchor="t"/>
          <a:lstStyle/>
          <a:p>
            <a:pPr indent="0" marL="0">
              <a:buNone/>
            </a:pPr>
            <a:r>
              <a:rPr lang="en-US" sz="1200" b="1" spc="600" kern="0" dirty="0">
                <a:solidFill>
                  <a:srgbClr val="0FA3A3"/>
                </a:solidFill>
                <a:latin typeface="Calibri" pitchFamily="34" charset="0"/>
                <a:ea typeface="Calibri" pitchFamily="34" charset="-122"/>
                <a:cs typeface="Calibri" pitchFamily="34" charset="-120"/>
              </a:rPr>
              <a:t>TODAY</a:t>
            </a:r>
            <a:endParaRPr lang="en-US" sz="1200" dirty="0"/>
          </a:p>
        </p:txBody>
      </p:sp>
      <p:sp>
        <p:nvSpPr>
          <p:cNvPr id="9" name="Text 5"/>
          <p:cNvSpPr/>
          <p:nvPr/>
        </p:nvSpPr>
        <p:spPr>
          <a:xfrm>
            <a:off x="731520" y="1920240"/>
            <a:ext cx="10698480" cy="1371600"/>
          </a:xfrm>
          <a:prstGeom prst="rect">
            <a:avLst/>
          </a:prstGeom>
          <a:noFill/>
          <a:ln/>
        </p:spPr>
        <p:txBody>
          <a:bodyPr wrap="square" lIns="0" tIns="0" rIns="0" bIns="0" rtlCol="0" anchor="t"/>
          <a:lstStyle/>
          <a:p>
            <a:pPr indent="0" marL="0">
              <a:buNone/>
            </a:pPr>
            <a:r>
              <a:rPr lang="en-US" sz="4000" b="1" dirty="0">
                <a:solidFill>
                  <a:srgbClr val="FFFFFF"/>
                </a:solidFill>
                <a:latin typeface="Georgia" pitchFamily="34" charset="0"/>
                <a:ea typeface="Georgia" pitchFamily="34" charset="-122"/>
                <a:cs typeface="Georgia" pitchFamily="34" charset="-120"/>
              </a:rPr>
              <a:t>We are going to call Riley </a:t>
            </a:r>
            <a:pPr indent="0" marL="0">
              <a:buNone/>
            </a:pPr>
            <a:r>
              <a:rPr lang="en-US" sz="4000" b="1" i="1" dirty="0">
                <a:solidFill>
                  <a:srgbClr val="12B5A8"/>
                </a:solidFill>
                <a:latin typeface="Georgia" pitchFamily="34" charset="0"/>
                <a:ea typeface="Georgia" pitchFamily="34" charset="-122"/>
                <a:cs typeface="Georgia" pitchFamily="34" charset="-120"/>
              </a:rPr>
              <a:t>"it,"</a:t>
            </a:r>
            <a:pPr indent="0" marL="0">
              <a:buNone/>
            </a:pPr>
            <a:r>
              <a:rPr lang="en-US" sz="4000" b="1" dirty="0">
                <a:solidFill>
                  <a:srgbClr val="FFFFFF"/>
                </a:solidFill>
                <a:latin typeface="Georgia" pitchFamily="34" charset="0"/>
                <a:ea typeface="Georgia" pitchFamily="34" charset="-122"/>
                <a:cs typeface="Georgia" pitchFamily="34" charset="-120"/>
              </a:rPr>
              <a:t> not </a:t>
            </a:r>
            <a:pPr indent="0" marL="0">
              <a:buNone/>
            </a:pPr>
            <a:r>
              <a:rPr lang="en-US" sz="4000" b="1" i="1" dirty="0">
                <a:solidFill>
                  <a:srgbClr val="12B5A8"/>
                </a:solidFill>
                <a:latin typeface="Georgia" pitchFamily="34" charset="0"/>
                <a:ea typeface="Georgia" pitchFamily="34" charset="-122"/>
                <a:cs typeface="Georgia" pitchFamily="34" charset="-120"/>
              </a:rPr>
              <a:t>"they."</a:t>
            </a:r>
            <a:endParaRPr lang="en-US" sz="4000" dirty="0"/>
          </a:p>
        </p:txBody>
      </p:sp>
      <p:sp>
        <p:nvSpPr>
          <p:cNvPr id="10" name="Text 6"/>
          <p:cNvSpPr/>
          <p:nvPr/>
        </p:nvSpPr>
        <p:spPr>
          <a:xfrm>
            <a:off x="731520" y="3657600"/>
            <a:ext cx="10515600" cy="457200"/>
          </a:xfrm>
          <a:prstGeom prst="rect">
            <a:avLst/>
          </a:prstGeom>
          <a:noFill/>
          <a:ln/>
        </p:spPr>
        <p:txBody>
          <a:bodyPr wrap="square" lIns="0" tIns="0" rIns="0" bIns="0" rtlCol="0" anchor="t"/>
          <a:lstStyle/>
          <a:p>
            <a:pPr indent="0" marL="0">
              <a:buNone/>
            </a:pPr>
            <a:r>
              <a:rPr lang="en-US" sz="2200" i="1" dirty="0">
                <a:solidFill>
                  <a:srgbClr val="12B5A8"/>
                </a:solidFill>
                <a:latin typeface="Georgia" pitchFamily="34" charset="0"/>
                <a:ea typeface="Georgia" pitchFamily="34" charset="-122"/>
                <a:cs typeface="Georgia" pitchFamily="34" charset="-120"/>
              </a:rPr>
              <a:t>Why?</a:t>
            </a:r>
            <a:endParaRPr lang="en-US" sz="2200" dirty="0"/>
          </a:p>
        </p:txBody>
      </p:sp>
      <p:sp>
        <p:nvSpPr>
          <p:cNvPr id="11" name="Text 7"/>
          <p:cNvSpPr/>
          <p:nvPr/>
        </p:nvSpPr>
        <p:spPr>
          <a:xfrm>
            <a:off x="731520" y="4297680"/>
            <a:ext cx="10515600" cy="1371600"/>
          </a:xfrm>
          <a:prstGeom prst="rect">
            <a:avLst/>
          </a:prstGeom>
          <a:noFill/>
          <a:ln/>
        </p:spPr>
        <p:txBody>
          <a:bodyPr wrap="square" lIns="0" tIns="0" rIns="0" bIns="0" rtlCol="0" anchor="t"/>
          <a:lstStyle/>
          <a:p>
            <a:pPr indent="0" marL="0">
              <a:buNone/>
            </a:pPr>
            <a:r>
              <a:rPr lang="en-US" sz="1600" dirty="0">
                <a:solidFill>
                  <a:srgbClr val="FFFFFF"/>
                </a:solidFill>
                <a:latin typeface="Calibri" pitchFamily="34" charset="0"/>
                <a:ea typeface="Calibri" pitchFamily="34" charset="-122"/>
                <a:cs typeface="Calibri" pitchFamily="34" charset="-120"/>
              </a:rPr>
              <a:t>Calling Riley "they" prejudges the question this lesson asks: should AI agents be treated like fellow employees? We'll come back to it at the end.</a:t>
            </a: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AFAF7"/>
        </a:solidFill>
      </p:bgPr>
    </p:bg>
    <p:spTree>
      <p:nvGrpSpPr>
        <p:cNvPr id="1" name=""/>
        <p:cNvGrpSpPr/>
        <p:nvPr/>
      </p:nvGrpSpPr>
      <p:grpSpPr>
        <a:xfrm>
          <a:off x="0" y="0"/>
          <a:ext cx="0" cy="0"/>
          <a:chOff x="0" y="0"/>
          <a:chExt cx="0" cy="0"/>
        </a:xfrm>
      </p:grpSpPr>
      <p:pic>
        <p:nvPicPr>
          <p:cNvPr id="2" name="Image 0" descr="/home/claude/ailitkit_logo.png">    </p:cNvPr>
          <p:cNvPicPr>
            <a:picLocks noChangeAspect="1"/>
          </p:cNvPicPr>
          <p:nvPr/>
        </p:nvPicPr>
        <p:blipFill>
          <a:blip r:embed="rId1"/>
          <a:stretch>
            <a:fillRect/>
          </a:stretch>
        </p:blipFill>
        <p:spPr>
          <a:xfrm>
            <a:off x="502920" y="292608"/>
            <a:ext cx="457200" cy="457200"/>
          </a:xfrm>
          <a:prstGeom prst="rect">
            <a:avLst/>
          </a:prstGeom>
        </p:spPr>
      </p:pic>
      <p:sp>
        <p:nvSpPr>
          <p:cNvPr id="3" name="Text 0"/>
          <p:cNvSpPr/>
          <p:nvPr/>
        </p:nvSpPr>
        <p:spPr>
          <a:xfrm>
            <a:off x="1097280" y="292608"/>
            <a:ext cx="7315200" cy="457200"/>
          </a:xfrm>
          <a:prstGeom prst="rect">
            <a:avLst/>
          </a:prstGeom>
          <a:noFill/>
          <a:ln/>
        </p:spPr>
        <p:txBody>
          <a:bodyPr wrap="square" lIns="0" tIns="0" rIns="0" bIns="0" rtlCol="0" anchor="ctr"/>
          <a:lstStyle/>
          <a:p>
            <a:pPr indent="0" marL="0">
              <a:buNone/>
            </a:pPr>
            <a:r>
              <a:rPr lang="en-US" sz="1000" b="1" spc="400" kern="0" dirty="0">
                <a:solidFill>
                  <a:srgbClr val="8FA0B0"/>
                </a:solidFill>
                <a:latin typeface="Calibri" pitchFamily="34" charset="0"/>
                <a:ea typeface="Calibri" pitchFamily="34" charset="-122"/>
                <a:cs typeface="Calibri" pitchFamily="34" charset="-120"/>
              </a:rPr>
              <a:t>MOMENT 1 · A WIN · 10 MIN</a:t>
            </a:r>
            <a:endParaRPr lang="en-US" sz="1000" dirty="0"/>
          </a:p>
        </p:txBody>
      </p:sp>
      <p:sp>
        <p:nvSpPr>
          <p:cNvPr id="4" name="Text 1"/>
          <p:cNvSpPr/>
          <p:nvPr/>
        </p:nvSpPr>
        <p:spPr>
          <a:xfrm>
            <a:off x="10515600" y="292608"/>
            <a:ext cx="1188720" cy="457200"/>
          </a:xfrm>
          <a:prstGeom prst="rect">
            <a:avLst/>
          </a:prstGeom>
          <a:noFill/>
          <a:ln/>
        </p:spPr>
        <p:txBody>
          <a:bodyPr wrap="square" lIns="0" tIns="0" rIns="0" bIns="0" rtlCol="0" anchor="ctr"/>
          <a:lstStyle/>
          <a:p>
            <a:pPr algn="r" indent="0" marL="0">
              <a:buNone/>
            </a:pPr>
            <a:r>
              <a:rPr lang="en-US" sz="1000" b="1" spc="400" kern="0" dirty="0">
                <a:solidFill>
                  <a:srgbClr val="0E2A47"/>
                </a:solidFill>
                <a:latin typeface="Calibri" pitchFamily="34" charset="0"/>
                <a:ea typeface="Calibri" pitchFamily="34" charset="-122"/>
                <a:cs typeface="Calibri" pitchFamily="34" charset="-120"/>
              </a:rPr>
              <a:t>04 / 13</a:t>
            </a:r>
            <a:endParaRPr lang="en-US" sz="1000" dirty="0"/>
          </a:p>
        </p:txBody>
      </p:sp>
      <p:sp>
        <p:nvSpPr>
          <p:cNvPr id="5" name="Text 2"/>
          <p:cNvSpPr/>
          <p:nvPr/>
        </p:nvSpPr>
        <p:spPr>
          <a:xfrm>
            <a:off x="502920" y="6400800"/>
            <a:ext cx="5486400" cy="274320"/>
          </a:xfrm>
          <a:prstGeom prst="rect">
            <a:avLst/>
          </a:prstGeom>
          <a:noFill/>
          <a:ln/>
        </p:spPr>
        <p:txBody>
          <a:bodyPr wrap="square" lIns="0" tIns="0" rIns="0" bIns="0" rtlCol="0" anchor="ctr"/>
          <a:lstStyle/>
          <a:p>
            <a:pPr indent="0" marL="0">
              <a:buNone/>
            </a:pPr>
            <a:r>
              <a:rPr lang="en-US" sz="900" b="1" dirty="0">
                <a:solidFill>
                  <a:srgbClr val="0FA3A3"/>
                </a:solidFill>
                <a:latin typeface="Calibri" pitchFamily="34" charset="0"/>
                <a:ea typeface="Calibri" pitchFamily="34" charset="-122"/>
                <a:cs typeface="Calibri" pitchFamily="34" charset="-120"/>
              </a:rPr>
              <a:t>AI</a:t>
            </a:r>
            <a:pPr indent="0" marL="0">
              <a:buNone/>
            </a:pPr>
            <a:r>
              <a:rPr lang="en-US" sz="900" b="1" dirty="0">
                <a:solidFill>
                  <a:srgbClr val="0E2A47"/>
                </a:solidFill>
                <a:latin typeface="Calibri" pitchFamily="34" charset="0"/>
                <a:ea typeface="Calibri" pitchFamily="34" charset="-122"/>
                <a:cs typeface="Calibri" pitchFamily="34" charset="-120"/>
              </a:rPr>
              <a:t>LitKit</a:t>
            </a:r>
            <a:pPr indent="0" marL="0">
              <a:buNone/>
            </a:pPr>
            <a:r>
              <a:rPr lang="en-US" sz="900" dirty="0">
                <a:solidFill>
                  <a:srgbClr val="8FA0B0"/>
                </a:solidFill>
                <a:latin typeface="Calibri" pitchFamily="34" charset="0"/>
                <a:ea typeface="Calibri" pitchFamily="34" charset="-122"/>
                <a:cs typeface="Calibri" pitchFamily="34" charset="-120"/>
              </a:rPr>
              <a:t>  ·  ailitkit.com</a:t>
            </a:r>
            <a:endParaRPr lang="en-US" sz="900" dirty="0"/>
          </a:p>
        </p:txBody>
      </p:sp>
      <p:sp>
        <p:nvSpPr>
          <p:cNvPr id="6" name="Text 3"/>
          <p:cNvSpPr/>
          <p:nvPr/>
        </p:nvSpPr>
        <p:spPr>
          <a:xfrm>
            <a:off x="6400800" y="6400800"/>
            <a:ext cx="5257800" cy="274320"/>
          </a:xfrm>
          <a:prstGeom prst="rect">
            <a:avLst/>
          </a:prstGeom>
          <a:noFill/>
          <a:ln/>
        </p:spPr>
        <p:txBody>
          <a:bodyPr wrap="square" lIns="0" tIns="0" rIns="0" bIns="0" rtlCol="0" anchor="ctr"/>
          <a:lstStyle/>
          <a:p>
            <a:pPr algn="r" indent="0" marL="0">
              <a:buNone/>
            </a:pPr>
            <a:r>
              <a:rPr lang="en-US" sz="900" i="1" dirty="0">
                <a:solidFill>
                  <a:srgbClr val="8FA0B0"/>
                </a:solidFill>
                <a:latin typeface="Calibri" pitchFamily="34" charset="0"/>
                <a:ea typeface="Calibri" pitchFamily="34" charset="-122"/>
                <a:cs typeface="Calibri" pitchFamily="34" charset="-120"/>
              </a:rPr>
              <a:t>Meet Your New Colleague · 60 min</a:t>
            </a:r>
            <a:endParaRPr lang="en-US" sz="900" dirty="0"/>
          </a:p>
        </p:txBody>
      </p:sp>
      <p:sp>
        <p:nvSpPr>
          <p:cNvPr id="8" name="Text 4"/>
          <p:cNvSpPr/>
          <p:nvPr/>
        </p:nvSpPr>
        <p:spPr>
          <a:xfrm>
            <a:off x="731520" y="1280160"/>
            <a:ext cx="10515600" cy="457200"/>
          </a:xfrm>
          <a:prstGeom prst="rect">
            <a:avLst/>
          </a:prstGeom>
          <a:noFill/>
          <a:ln/>
        </p:spPr>
        <p:txBody>
          <a:bodyPr wrap="square" lIns="0" tIns="0" rIns="0" bIns="0" rtlCol="0" anchor="t"/>
          <a:lstStyle/>
          <a:p>
            <a:pPr indent="0" marL="0">
              <a:buNone/>
            </a:pPr>
            <a:r>
              <a:rPr lang="en-US" sz="1100" b="1" spc="400" kern="0" dirty="0">
                <a:solidFill>
                  <a:srgbClr val="8FA0B0"/>
                </a:solidFill>
                <a:latin typeface="Calibri" pitchFamily="34" charset="0"/>
                <a:ea typeface="Calibri" pitchFamily="34" charset="-122"/>
                <a:cs typeface="Calibri" pitchFamily="34" charset="-120"/>
              </a:rPr>
              <a:t>Q1 PROJECT · COMPETITIVE ANALYSIS</a:t>
            </a:r>
            <a:endParaRPr lang="en-US" sz="1100" dirty="0"/>
          </a:p>
        </p:txBody>
      </p:sp>
      <p:sp>
        <p:nvSpPr>
          <p:cNvPr id="9" name="Text 5"/>
          <p:cNvSpPr/>
          <p:nvPr/>
        </p:nvSpPr>
        <p:spPr>
          <a:xfrm>
            <a:off x="731520" y="1783080"/>
            <a:ext cx="10698480" cy="1828800"/>
          </a:xfrm>
          <a:prstGeom prst="rect">
            <a:avLst/>
          </a:prstGeom>
          <a:noFill/>
          <a:ln/>
        </p:spPr>
        <p:txBody>
          <a:bodyPr wrap="square" lIns="0" tIns="0" rIns="0" bIns="0" rtlCol="0" anchor="t"/>
          <a:lstStyle/>
          <a:p>
            <a:pPr indent="0" marL="0">
              <a:buNone/>
            </a:pPr>
            <a:r>
              <a:rPr lang="en-US" sz="3000" b="1" dirty="0">
                <a:solidFill>
                  <a:srgbClr val="0E2A47"/>
                </a:solidFill>
                <a:latin typeface="Georgia" pitchFamily="34" charset="0"/>
                <a:ea typeface="Georgia" pitchFamily="34" charset="-122"/>
                <a:cs typeface="Georgia" pitchFamily="34" charset="-120"/>
              </a:rPr>
              <a:t>Riley delivered in three hours what a human junior would have taken three weeks to do.</a:t>
            </a:r>
            <a:endParaRPr lang="en-US" sz="3000" dirty="0"/>
          </a:p>
        </p:txBody>
      </p:sp>
      <p:sp>
        <p:nvSpPr>
          <p:cNvPr id="10" name="Shape 6"/>
          <p:cNvSpPr/>
          <p:nvPr/>
        </p:nvSpPr>
        <p:spPr>
          <a:xfrm>
            <a:off x="731520" y="4023360"/>
            <a:ext cx="5212080" cy="1828800"/>
          </a:xfrm>
          <a:prstGeom prst="rect">
            <a:avLst/>
          </a:prstGeom>
          <a:solidFill>
            <a:srgbClr val="FFFFFF"/>
          </a:solidFill>
          <a:ln w="12700">
            <a:solidFill>
              <a:srgbClr val="DDDDDD"/>
            </a:solidFill>
            <a:prstDash val="solid"/>
          </a:ln>
        </p:spPr>
      </p:sp>
      <p:sp>
        <p:nvSpPr>
          <p:cNvPr id="11" name="Text 7"/>
          <p:cNvSpPr/>
          <p:nvPr/>
        </p:nvSpPr>
        <p:spPr>
          <a:xfrm>
            <a:off x="731520" y="4114800"/>
            <a:ext cx="5212080" cy="365760"/>
          </a:xfrm>
          <a:prstGeom prst="rect">
            <a:avLst/>
          </a:prstGeom>
          <a:noFill/>
          <a:ln/>
        </p:spPr>
        <p:txBody>
          <a:bodyPr wrap="square" lIns="0" tIns="0" rIns="0" bIns="0" rtlCol="0" anchor="ctr"/>
          <a:lstStyle/>
          <a:p>
            <a:pPr algn="ctr" indent="0" marL="0">
              <a:buNone/>
            </a:pPr>
            <a:r>
              <a:rPr lang="en-US" sz="1000" b="1" spc="400" kern="0" dirty="0">
                <a:solidFill>
                  <a:srgbClr val="8090A0"/>
                </a:solidFill>
                <a:latin typeface="Calibri" pitchFamily="34" charset="0"/>
                <a:ea typeface="Calibri" pitchFamily="34" charset="-122"/>
                <a:cs typeface="Calibri" pitchFamily="34" charset="-120"/>
              </a:rPr>
              <a:t>HUMAN JUNIOR</a:t>
            </a:r>
            <a:endParaRPr lang="en-US" sz="1000" dirty="0"/>
          </a:p>
        </p:txBody>
      </p:sp>
      <p:sp>
        <p:nvSpPr>
          <p:cNvPr id="12" name="Text 8"/>
          <p:cNvSpPr/>
          <p:nvPr/>
        </p:nvSpPr>
        <p:spPr>
          <a:xfrm>
            <a:off x="731520" y="4480560"/>
            <a:ext cx="5212080" cy="1097280"/>
          </a:xfrm>
          <a:prstGeom prst="rect">
            <a:avLst/>
          </a:prstGeom>
          <a:noFill/>
          <a:ln/>
        </p:spPr>
        <p:txBody>
          <a:bodyPr wrap="square" lIns="0" tIns="0" rIns="0" bIns="0" rtlCol="0" anchor="ctr"/>
          <a:lstStyle/>
          <a:p>
            <a:pPr algn="ctr" indent="0" marL="0">
              <a:buNone/>
            </a:pPr>
            <a:r>
              <a:rPr lang="en-US" sz="5600" b="1" dirty="0">
                <a:solidFill>
                  <a:srgbClr val="0E2A47"/>
                </a:solidFill>
                <a:latin typeface="Georgia" pitchFamily="34" charset="0"/>
                <a:ea typeface="Georgia" pitchFamily="34" charset="-122"/>
                <a:cs typeface="Georgia" pitchFamily="34" charset="-120"/>
              </a:rPr>
              <a:t>3 weeks</a:t>
            </a:r>
            <a:endParaRPr lang="en-US" sz="5600" dirty="0"/>
          </a:p>
        </p:txBody>
      </p:sp>
      <p:sp>
        <p:nvSpPr>
          <p:cNvPr id="13" name="Shape 9"/>
          <p:cNvSpPr/>
          <p:nvPr/>
        </p:nvSpPr>
        <p:spPr>
          <a:xfrm>
            <a:off x="6217920" y="4023360"/>
            <a:ext cx="5212080" cy="1828800"/>
          </a:xfrm>
          <a:prstGeom prst="rect">
            <a:avLst/>
          </a:prstGeom>
          <a:solidFill>
            <a:srgbClr val="0E2A47"/>
          </a:solidFill>
          <a:ln w="12700">
            <a:solidFill>
              <a:srgbClr val="0E2A47"/>
            </a:solidFill>
            <a:prstDash val="solid"/>
          </a:ln>
        </p:spPr>
      </p:sp>
      <p:sp>
        <p:nvSpPr>
          <p:cNvPr id="14" name="Text 10"/>
          <p:cNvSpPr/>
          <p:nvPr/>
        </p:nvSpPr>
        <p:spPr>
          <a:xfrm>
            <a:off x="6217920" y="4114800"/>
            <a:ext cx="5212080" cy="365760"/>
          </a:xfrm>
          <a:prstGeom prst="rect">
            <a:avLst/>
          </a:prstGeom>
          <a:noFill/>
          <a:ln/>
        </p:spPr>
        <p:txBody>
          <a:bodyPr wrap="square" lIns="0" tIns="0" rIns="0" bIns="0" rtlCol="0" anchor="ctr"/>
          <a:lstStyle/>
          <a:p>
            <a:pPr algn="ctr" indent="0" marL="0">
              <a:buNone/>
            </a:pPr>
            <a:r>
              <a:rPr lang="en-US" sz="1000" b="1" spc="400" kern="0" dirty="0">
                <a:solidFill>
                  <a:srgbClr val="0FA3A3"/>
                </a:solidFill>
                <a:latin typeface="Calibri" pitchFamily="34" charset="0"/>
                <a:ea typeface="Calibri" pitchFamily="34" charset="-122"/>
                <a:cs typeface="Calibri" pitchFamily="34" charset="-120"/>
              </a:rPr>
              <a:t>RILEY</a:t>
            </a:r>
            <a:endParaRPr lang="en-US" sz="1000" dirty="0"/>
          </a:p>
        </p:txBody>
      </p:sp>
      <p:sp>
        <p:nvSpPr>
          <p:cNvPr id="15" name="Text 11"/>
          <p:cNvSpPr/>
          <p:nvPr/>
        </p:nvSpPr>
        <p:spPr>
          <a:xfrm>
            <a:off x="6217920" y="4480560"/>
            <a:ext cx="5212080" cy="1097280"/>
          </a:xfrm>
          <a:prstGeom prst="rect">
            <a:avLst/>
          </a:prstGeom>
          <a:noFill/>
          <a:ln/>
        </p:spPr>
        <p:txBody>
          <a:bodyPr wrap="square" lIns="0" tIns="0" rIns="0" bIns="0" rtlCol="0" anchor="ctr"/>
          <a:lstStyle/>
          <a:p>
            <a:pPr algn="ctr" indent="0" marL="0">
              <a:buNone/>
            </a:pPr>
            <a:r>
              <a:rPr lang="en-US" sz="5600" b="1" dirty="0">
                <a:solidFill>
                  <a:srgbClr val="12B5A8"/>
                </a:solidFill>
                <a:latin typeface="Georgia" pitchFamily="34" charset="0"/>
                <a:ea typeface="Georgia" pitchFamily="34" charset="-122"/>
                <a:cs typeface="Georgia" pitchFamily="34" charset="-120"/>
              </a:rPr>
              <a:t>3 hours</a:t>
            </a:r>
            <a:endParaRPr lang="en-US" sz="5600" dirty="0"/>
          </a:p>
        </p:txBody>
      </p:sp>
      <p:sp>
        <p:nvSpPr>
          <p:cNvPr id="16" name="Text 12"/>
          <p:cNvSpPr/>
          <p:nvPr/>
        </p:nvSpPr>
        <p:spPr>
          <a:xfrm>
            <a:off x="731520" y="6035040"/>
            <a:ext cx="10698480" cy="365760"/>
          </a:xfrm>
          <a:prstGeom prst="rect">
            <a:avLst/>
          </a:prstGeom>
          <a:noFill/>
          <a:ln/>
        </p:spPr>
        <p:txBody>
          <a:bodyPr wrap="square" lIns="0" tIns="0" rIns="0" bIns="0" rtlCol="0" anchor="t"/>
          <a:lstStyle/>
          <a:p>
            <a:pPr algn="ctr" indent="0" marL="0">
              <a:buNone/>
            </a:pPr>
            <a:r>
              <a:rPr lang="en-US" sz="1500" i="1" dirty="0">
                <a:solidFill>
                  <a:srgbClr val="0E2A47"/>
                </a:solidFill>
                <a:latin typeface="Georgia" pitchFamily="34" charset="0"/>
                <a:ea typeface="Georgia" pitchFamily="34" charset="-122"/>
                <a:cs typeface="Georgia" pitchFamily="34" charset="-120"/>
              </a:rPr>
              <a:t>Sarah is delighted. The team got it sooner. The client is happy. What's the catch?</a:t>
            </a:r>
            <a:endParaRPr lang="en-US" sz="15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E2A47"/>
        </a:solidFill>
      </p:bgPr>
    </p:bg>
    <p:spTree>
      <p:nvGrpSpPr>
        <p:cNvPr id="1" name=""/>
        <p:cNvGrpSpPr/>
        <p:nvPr/>
      </p:nvGrpSpPr>
      <p:grpSpPr>
        <a:xfrm>
          <a:off x="0" y="0"/>
          <a:ext cx="0" cy="0"/>
          <a:chOff x="0" y="0"/>
          <a:chExt cx="0" cy="0"/>
        </a:xfrm>
      </p:grpSpPr>
      <p:pic>
        <p:nvPicPr>
          <p:cNvPr id="2" name="Image 0" descr="/home/claude/ailitkit_logo.png">    </p:cNvPr>
          <p:cNvPicPr>
            <a:picLocks noChangeAspect="1"/>
          </p:cNvPicPr>
          <p:nvPr/>
        </p:nvPicPr>
        <p:blipFill>
          <a:blip r:embed="rId1"/>
          <a:stretch>
            <a:fillRect/>
          </a:stretch>
        </p:blipFill>
        <p:spPr>
          <a:xfrm>
            <a:off x="502920" y="292608"/>
            <a:ext cx="457200" cy="457200"/>
          </a:xfrm>
          <a:prstGeom prst="rect">
            <a:avLst/>
          </a:prstGeom>
        </p:spPr>
      </p:pic>
      <p:sp>
        <p:nvSpPr>
          <p:cNvPr id="3" name="Text 0"/>
          <p:cNvSpPr/>
          <p:nvPr/>
        </p:nvSpPr>
        <p:spPr>
          <a:xfrm>
            <a:off x="1097280" y="292608"/>
            <a:ext cx="7315200" cy="457200"/>
          </a:xfrm>
          <a:prstGeom prst="rect">
            <a:avLst/>
          </a:prstGeom>
          <a:noFill/>
          <a:ln/>
        </p:spPr>
        <p:txBody>
          <a:bodyPr wrap="square" lIns="0" tIns="0" rIns="0" bIns="0" rtlCol="0" anchor="ctr"/>
          <a:lstStyle/>
          <a:p>
            <a:pPr indent="0" marL="0">
              <a:buNone/>
            </a:pPr>
            <a:r>
              <a:rPr lang="en-US" sz="1000" b="1" spc="400" kern="0" dirty="0">
                <a:solidFill>
                  <a:srgbClr val="0FA3A3"/>
                </a:solidFill>
                <a:latin typeface="Calibri" pitchFamily="34" charset="0"/>
                <a:ea typeface="Calibri" pitchFamily="34" charset="-122"/>
                <a:cs typeface="Calibri" pitchFamily="34" charset="-120"/>
              </a:rPr>
              <a:t>THE CATCH</a:t>
            </a:r>
            <a:endParaRPr lang="en-US" sz="1000" dirty="0"/>
          </a:p>
        </p:txBody>
      </p:sp>
      <p:sp>
        <p:nvSpPr>
          <p:cNvPr id="4" name="Text 1"/>
          <p:cNvSpPr/>
          <p:nvPr/>
        </p:nvSpPr>
        <p:spPr>
          <a:xfrm>
            <a:off x="10515600" y="292608"/>
            <a:ext cx="1188720" cy="457200"/>
          </a:xfrm>
          <a:prstGeom prst="rect">
            <a:avLst/>
          </a:prstGeom>
          <a:noFill/>
          <a:ln/>
        </p:spPr>
        <p:txBody>
          <a:bodyPr wrap="square" lIns="0" tIns="0" rIns="0" bIns="0" rtlCol="0" anchor="ctr"/>
          <a:lstStyle/>
          <a:p>
            <a:pPr algn="r" indent="0" marL="0">
              <a:buNone/>
            </a:pPr>
            <a:r>
              <a:rPr lang="en-US" sz="1000" b="1" spc="400" kern="0" dirty="0">
                <a:solidFill>
                  <a:srgbClr val="FFFFFF"/>
                </a:solidFill>
                <a:latin typeface="Calibri" pitchFamily="34" charset="0"/>
                <a:ea typeface="Calibri" pitchFamily="34" charset="-122"/>
                <a:cs typeface="Calibri" pitchFamily="34" charset="-120"/>
              </a:rPr>
              <a:t>05 / 13</a:t>
            </a:r>
            <a:endParaRPr lang="en-US" sz="1000" dirty="0"/>
          </a:p>
        </p:txBody>
      </p:sp>
      <p:sp>
        <p:nvSpPr>
          <p:cNvPr id="5" name="Text 2"/>
          <p:cNvSpPr/>
          <p:nvPr/>
        </p:nvSpPr>
        <p:spPr>
          <a:xfrm>
            <a:off x="502920" y="6400800"/>
            <a:ext cx="5486400" cy="274320"/>
          </a:xfrm>
          <a:prstGeom prst="rect">
            <a:avLst/>
          </a:prstGeom>
          <a:noFill/>
          <a:ln/>
        </p:spPr>
        <p:txBody>
          <a:bodyPr wrap="square" lIns="0" tIns="0" rIns="0" bIns="0" rtlCol="0" anchor="ctr"/>
          <a:lstStyle/>
          <a:p>
            <a:pPr indent="0" marL="0">
              <a:buNone/>
            </a:pPr>
            <a:r>
              <a:rPr lang="en-US" sz="900" b="1" dirty="0">
                <a:solidFill>
                  <a:srgbClr val="0FA3A3"/>
                </a:solidFill>
                <a:latin typeface="Calibri" pitchFamily="34" charset="0"/>
                <a:ea typeface="Calibri" pitchFamily="34" charset="-122"/>
                <a:cs typeface="Calibri" pitchFamily="34" charset="-120"/>
              </a:rPr>
              <a:t>AI</a:t>
            </a:r>
            <a:pPr indent="0" marL="0">
              <a:buNone/>
            </a:pPr>
            <a:r>
              <a:rPr lang="en-US" sz="900" b="1" dirty="0">
                <a:solidFill>
                  <a:srgbClr val="FFFFFF"/>
                </a:solidFill>
                <a:latin typeface="Calibri" pitchFamily="34" charset="0"/>
                <a:ea typeface="Calibri" pitchFamily="34" charset="-122"/>
                <a:cs typeface="Calibri" pitchFamily="34" charset="-120"/>
              </a:rPr>
              <a:t>LitKit</a:t>
            </a:r>
            <a:pPr indent="0" marL="0">
              <a:buNone/>
            </a:pPr>
            <a:r>
              <a:rPr lang="en-US" sz="900" dirty="0">
                <a:solidFill>
                  <a:srgbClr val="8FA0B0"/>
                </a:solidFill>
                <a:latin typeface="Calibri" pitchFamily="34" charset="0"/>
                <a:ea typeface="Calibri" pitchFamily="34" charset="-122"/>
                <a:cs typeface="Calibri" pitchFamily="34" charset="-120"/>
              </a:rPr>
              <a:t>  ·  ailitkit.com</a:t>
            </a:r>
            <a:endParaRPr lang="en-US" sz="900" dirty="0"/>
          </a:p>
        </p:txBody>
      </p:sp>
      <p:sp>
        <p:nvSpPr>
          <p:cNvPr id="6" name="Text 3"/>
          <p:cNvSpPr/>
          <p:nvPr/>
        </p:nvSpPr>
        <p:spPr>
          <a:xfrm>
            <a:off x="6400800" y="6400800"/>
            <a:ext cx="5257800" cy="274320"/>
          </a:xfrm>
          <a:prstGeom prst="rect">
            <a:avLst/>
          </a:prstGeom>
          <a:noFill/>
          <a:ln/>
        </p:spPr>
        <p:txBody>
          <a:bodyPr wrap="square" lIns="0" tIns="0" rIns="0" bIns="0" rtlCol="0" anchor="ctr"/>
          <a:lstStyle/>
          <a:p>
            <a:pPr algn="r" indent="0" marL="0">
              <a:buNone/>
            </a:pPr>
            <a:r>
              <a:rPr lang="en-US" sz="900" i="1" dirty="0">
                <a:solidFill>
                  <a:srgbClr val="8FA0B0"/>
                </a:solidFill>
                <a:latin typeface="Calibri" pitchFamily="34" charset="0"/>
                <a:ea typeface="Calibri" pitchFamily="34" charset="-122"/>
                <a:cs typeface="Calibri" pitchFamily="34" charset="-120"/>
              </a:rPr>
              <a:t>Meet Your New Colleague · 60 min</a:t>
            </a:r>
            <a:endParaRPr lang="en-US" sz="900" dirty="0"/>
          </a:p>
        </p:txBody>
      </p:sp>
      <p:sp>
        <p:nvSpPr>
          <p:cNvPr id="8" name="Text 4"/>
          <p:cNvSpPr/>
          <p:nvPr/>
        </p:nvSpPr>
        <p:spPr>
          <a:xfrm>
            <a:off x="731520" y="1280160"/>
            <a:ext cx="10515600" cy="457200"/>
          </a:xfrm>
          <a:prstGeom prst="rect">
            <a:avLst/>
          </a:prstGeom>
          <a:noFill/>
          <a:ln/>
        </p:spPr>
        <p:txBody>
          <a:bodyPr wrap="square" lIns="0" tIns="0" rIns="0" bIns="0" rtlCol="0" anchor="t"/>
          <a:lstStyle/>
          <a:p>
            <a:pPr indent="0" marL="0">
              <a:buNone/>
            </a:pPr>
            <a:r>
              <a:rPr lang="en-US" sz="1200" b="1" spc="600" kern="0" dirty="0">
                <a:solidFill>
                  <a:srgbClr val="0FA3A3"/>
                </a:solidFill>
                <a:latin typeface="Calibri" pitchFamily="34" charset="0"/>
                <a:ea typeface="Calibri" pitchFamily="34" charset="-122"/>
                <a:cs typeface="Calibri" pitchFamily="34" charset="-120"/>
              </a:rPr>
              <a:t>THE MISSING RUNG</a:t>
            </a:r>
            <a:endParaRPr lang="en-US" sz="1200" dirty="0"/>
          </a:p>
        </p:txBody>
      </p:sp>
      <p:sp>
        <p:nvSpPr>
          <p:cNvPr id="9" name="Text 5"/>
          <p:cNvSpPr/>
          <p:nvPr/>
        </p:nvSpPr>
        <p:spPr>
          <a:xfrm>
            <a:off x="731520" y="1920240"/>
            <a:ext cx="10698480" cy="1828800"/>
          </a:xfrm>
          <a:prstGeom prst="rect">
            <a:avLst/>
          </a:prstGeom>
          <a:noFill/>
          <a:ln/>
        </p:spPr>
        <p:txBody>
          <a:bodyPr wrap="square" lIns="0" tIns="0" rIns="0" bIns="0" rtlCol="0" anchor="t"/>
          <a:lstStyle/>
          <a:p>
            <a:pPr indent="0" marL="0">
              <a:buNone/>
            </a:pPr>
            <a:r>
              <a:rPr lang="en-US" sz="3000" b="1" dirty="0">
                <a:solidFill>
                  <a:srgbClr val="FFFFFF"/>
                </a:solidFill>
                <a:latin typeface="Georgia" pitchFamily="34" charset="0"/>
                <a:ea typeface="Georgia" pitchFamily="34" charset="-122"/>
                <a:cs typeface="Georgia" pitchFamily="34" charset="-120"/>
              </a:rPr>
              <a:t>The traditional deal of entry-level work only works if the rote labour exists.</a:t>
            </a:r>
            <a:endParaRPr lang="en-US" sz="3000" dirty="0"/>
          </a:p>
        </p:txBody>
      </p:sp>
      <p:sp>
        <p:nvSpPr>
          <p:cNvPr id="10" name="Shape 6"/>
          <p:cNvSpPr/>
          <p:nvPr/>
        </p:nvSpPr>
        <p:spPr>
          <a:xfrm>
            <a:off x="914400" y="4206240"/>
            <a:ext cx="3200400" cy="1371600"/>
          </a:xfrm>
          <a:prstGeom prst="rect">
            <a:avLst/>
          </a:prstGeom>
          <a:solidFill>
            <a:srgbClr val="12273D"/>
          </a:solidFill>
          <a:ln w="12700">
            <a:solidFill>
              <a:srgbClr val="0FA3A3"/>
            </a:solidFill>
            <a:prstDash val="solid"/>
          </a:ln>
        </p:spPr>
      </p:sp>
      <p:sp>
        <p:nvSpPr>
          <p:cNvPr id="11" name="Text 7"/>
          <p:cNvSpPr/>
          <p:nvPr/>
        </p:nvSpPr>
        <p:spPr>
          <a:xfrm>
            <a:off x="914400" y="4343400"/>
            <a:ext cx="3200400" cy="457200"/>
          </a:xfrm>
          <a:prstGeom prst="rect">
            <a:avLst/>
          </a:prstGeom>
          <a:noFill/>
          <a:ln/>
        </p:spPr>
        <p:txBody>
          <a:bodyPr wrap="square" lIns="0" tIns="0" rIns="0" bIns="0" rtlCol="0" anchor="ctr"/>
          <a:lstStyle/>
          <a:p>
            <a:pPr algn="ctr" indent="0" marL="0">
              <a:buNone/>
            </a:pPr>
            <a:r>
              <a:rPr lang="en-US" sz="1800" b="1" dirty="0">
                <a:solidFill>
                  <a:srgbClr val="12B5A8"/>
                </a:solidFill>
                <a:latin typeface="Georgia" pitchFamily="34" charset="0"/>
                <a:ea typeface="Georgia" pitchFamily="34" charset="-122"/>
                <a:cs typeface="Georgia" pitchFamily="34" charset="-120"/>
              </a:rPr>
              <a:t>Rote work</a:t>
            </a:r>
            <a:endParaRPr lang="en-US" sz="1800" dirty="0"/>
          </a:p>
        </p:txBody>
      </p:sp>
      <p:sp>
        <p:nvSpPr>
          <p:cNvPr id="12" name="Text 8"/>
          <p:cNvSpPr/>
          <p:nvPr/>
        </p:nvSpPr>
        <p:spPr>
          <a:xfrm>
            <a:off x="914400" y="4846320"/>
            <a:ext cx="3200400" cy="548640"/>
          </a:xfrm>
          <a:prstGeom prst="rect">
            <a:avLst/>
          </a:prstGeom>
          <a:noFill/>
          <a:ln/>
        </p:spPr>
        <p:txBody>
          <a:bodyPr wrap="square" lIns="0" tIns="0" rIns="0" bIns="0" rtlCol="0" anchor="ctr"/>
          <a:lstStyle/>
          <a:p>
            <a:pPr algn="ctr" indent="0" marL="0">
              <a:buNone/>
            </a:pPr>
            <a:r>
              <a:rPr lang="en-US" sz="1200" dirty="0">
                <a:solidFill>
                  <a:srgbClr val="FFFFFF"/>
                </a:solidFill>
                <a:latin typeface="Calibri" pitchFamily="34" charset="0"/>
                <a:ea typeface="Calibri" pitchFamily="34" charset="-122"/>
                <a:cs typeface="Calibri" pitchFamily="34" charset="-120"/>
              </a:rPr>
              <a:t>exists for juniors</a:t>
            </a:r>
            <a:endParaRPr lang="en-US" sz="1200" dirty="0"/>
          </a:p>
        </p:txBody>
      </p:sp>
      <p:sp>
        <p:nvSpPr>
          <p:cNvPr id="13" name="Text 9"/>
          <p:cNvSpPr/>
          <p:nvPr/>
        </p:nvSpPr>
        <p:spPr>
          <a:xfrm>
            <a:off x="4114800" y="4206240"/>
            <a:ext cx="365760" cy="1371600"/>
          </a:xfrm>
          <a:prstGeom prst="rect">
            <a:avLst/>
          </a:prstGeom>
          <a:noFill/>
          <a:ln/>
        </p:spPr>
        <p:txBody>
          <a:bodyPr wrap="square" lIns="0" tIns="0" rIns="0" bIns="0" rtlCol="0" anchor="ctr"/>
          <a:lstStyle/>
          <a:p>
            <a:pPr algn="ctr" indent="0" marL="0">
              <a:buNone/>
            </a:pPr>
            <a:r>
              <a:rPr lang="en-US" sz="2800" b="1" dirty="0">
                <a:solidFill>
                  <a:srgbClr val="0FA3A3"/>
                </a:solidFill>
                <a:latin typeface="Georgia" pitchFamily="34" charset="0"/>
                <a:ea typeface="Georgia" pitchFamily="34" charset="-122"/>
                <a:cs typeface="Georgia" pitchFamily="34" charset="-120"/>
              </a:rPr>
              <a:t>→</a:t>
            </a:r>
            <a:endParaRPr lang="en-US" sz="2800" dirty="0"/>
          </a:p>
        </p:txBody>
      </p:sp>
      <p:sp>
        <p:nvSpPr>
          <p:cNvPr id="14" name="Shape 10"/>
          <p:cNvSpPr/>
          <p:nvPr/>
        </p:nvSpPr>
        <p:spPr>
          <a:xfrm>
            <a:off x="4480560" y="4206240"/>
            <a:ext cx="3200400" cy="1371600"/>
          </a:xfrm>
          <a:prstGeom prst="rect">
            <a:avLst/>
          </a:prstGeom>
          <a:solidFill>
            <a:srgbClr val="12273D"/>
          </a:solidFill>
          <a:ln w="12700">
            <a:solidFill>
              <a:srgbClr val="0FA3A3"/>
            </a:solidFill>
            <a:prstDash val="solid"/>
          </a:ln>
        </p:spPr>
      </p:sp>
      <p:sp>
        <p:nvSpPr>
          <p:cNvPr id="15" name="Text 11"/>
          <p:cNvSpPr/>
          <p:nvPr/>
        </p:nvSpPr>
        <p:spPr>
          <a:xfrm>
            <a:off x="4480560" y="4343400"/>
            <a:ext cx="3200400" cy="457200"/>
          </a:xfrm>
          <a:prstGeom prst="rect">
            <a:avLst/>
          </a:prstGeom>
          <a:noFill/>
          <a:ln/>
        </p:spPr>
        <p:txBody>
          <a:bodyPr wrap="square" lIns="0" tIns="0" rIns="0" bIns="0" rtlCol="0" anchor="ctr"/>
          <a:lstStyle/>
          <a:p>
            <a:pPr algn="ctr" indent="0" marL="0">
              <a:buNone/>
            </a:pPr>
            <a:r>
              <a:rPr lang="en-US" sz="1800" b="1" dirty="0">
                <a:solidFill>
                  <a:srgbClr val="12B5A8"/>
                </a:solidFill>
                <a:latin typeface="Georgia" pitchFamily="34" charset="0"/>
                <a:ea typeface="Georgia" pitchFamily="34" charset="-122"/>
                <a:cs typeface="Georgia" pitchFamily="34" charset="-120"/>
              </a:rPr>
              <a:t>Juniors do it</a:t>
            </a:r>
            <a:endParaRPr lang="en-US" sz="1800" dirty="0"/>
          </a:p>
        </p:txBody>
      </p:sp>
      <p:sp>
        <p:nvSpPr>
          <p:cNvPr id="16" name="Text 12"/>
          <p:cNvSpPr/>
          <p:nvPr/>
        </p:nvSpPr>
        <p:spPr>
          <a:xfrm>
            <a:off x="4480560" y="4846320"/>
            <a:ext cx="3200400" cy="548640"/>
          </a:xfrm>
          <a:prstGeom prst="rect">
            <a:avLst/>
          </a:prstGeom>
          <a:noFill/>
          <a:ln/>
        </p:spPr>
        <p:txBody>
          <a:bodyPr wrap="square" lIns="0" tIns="0" rIns="0" bIns="0" rtlCol="0" anchor="ctr"/>
          <a:lstStyle/>
          <a:p>
            <a:pPr algn="ctr" indent="0" marL="0">
              <a:buNone/>
            </a:pPr>
            <a:r>
              <a:rPr lang="en-US" sz="1200" dirty="0">
                <a:solidFill>
                  <a:srgbClr val="FFFFFF"/>
                </a:solidFill>
                <a:latin typeface="Calibri" pitchFamily="34" charset="0"/>
                <a:ea typeface="Calibri" pitchFamily="34" charset="-122"/>
                <a:cs typeface="Calibri" pitchFamily="34" charset="-120"/>
              </a:rPr>
              <a:t>and learn the craft</a:t>
            </a:r>
            <a:endParaRPr lang="en-US" sz="1200" dirty="0"/>
          </a:p>
        </p:txBody>
      </p:sp>
      <p:sp>
        <p:nvSpPr>
          <p:cNvPr id="17" name="Text 13"/>
          <p:cNvSpPr/>
          <p:nvPr/>
        </p:nvSpPr>
        <p:spPr>
          <a:xfrm>
            <a:off x="7680960" y="4206240"/>
            <a:ext cx="365760" cy="1371600"/>
          </a:xfrm>
          <a:prstGeom prst="rect">
            <a:avLst/>
          </a:prstGeom>
          <a:noFill/>
          <a:ln/>
        </p:spPr>
        <p:txBody>
          <a:bodyPr wrap="square" lIns="0" tIns="0" rIns="0" bIns="0" rtlCol="0" anchor="ctr"/>
          <a:lstStyle/>
          <a:p>
            <a:pPr algn="ctr" indent="0" marL="0">
              <a:buNone/>
            </a:pPr>
            <a:r>
              <a:rPr lang="en-US" sz="2800" b="1" dirty="0">
                <a:solidFill>
                  <a:srgbClr val="0FA3A3"/>
                </a:solidFill>
                <a:latin typeface="Georgia" pitchFamily="34" charset="0"/>
                <a:ea typeface="Georgia" pitchFamily="34" charset="-122"/>
                <a:cs typeface="Georgia" pitchFamily="34" charset="-120"/>
              </a:rPr>
              <a:t>→</a:t>
            </a:r>
            <a:endParaRPr lang="en-US" sz="2800" dirty="0"/>
          </a:p>
        </p:txBody>
      </p:sp>
      <p:sp>
        <p:nvSpPr>
          <p:cNvPr id="18" name="Shape 14"/>
          <p:cNvSpPr/>
          <p:nvPr/>
        </p:nvSpPr>
        <p:spPr>
          <a:xfrm>
            <a:off x="8046720" y="4206240"/>
            <a:ext cx="3200400" cy="1371600"/>
          </a:xfrm>
          <a:prstGeom prst="rect">
            <a:avLst/>
          </a:prstGeom>
          <a:solidFill>
            <a:srgbClr val="12273D"/>
          </a:solidFill>
          <a:ln w="12700">
            <a:solidFill>
              <a:srgbClr val="0FA3A3"/>
            </a:solidFill>
            <a:prstDash val="solid"/>
          </a:ln>
        </p:spPr>
      </p:sp>
      <p:sp>
        <p:nvSpPr>
          <p:cNvPr id="19" name="Text 15"/>
          <p:cNvSpPr/>
          <p:nvPr/>
        </p:nvSpPr>
        <p:spPr>
          <a:xfrm>
            <a:off x="8046720" y="4343400"/>
            <a:ext cx="3200400" cy="457200"/>
          </a:xfrm>
          <a:prstGeom prst="rect">
            <a:avLst/>
          </a:prstGeom>
          <a:noFill/>
          <a:ln/>
        </p:spPr>
        <p:txBody>
          <a:bodyPr wrap="square" lIns="0" tIns="0" rIns="0" bIns="0" rtlCol="0" anchor="ctr"/>
          <a:lstStyle/>
          <a:p>
            <a:pPr algn="ctr" indent="0" marL="0">
              <a:buNone/>
            </a:pPr>
            <a:r>
              <a:rPr lang="en-US" sz="1800" b="1" dirty="0">
                <a:solidFill>
                  <a:srgbClr val="12B5A8"/>
                </a:solidFill>
                <a:latin typeface="Georgia" pitchFamily="34" charset="0"/>
                <a:ea typeface="Georgia" pitchFamily="34" charset="-122"/>
                <a:cs typeface="Georgia" pitchFamily="34" charset="-120"/>
              </a:rPr>
              <a:t>Juniors become</a:t>
            </a:r>
            <a:endParaRPr lang="en-US" sz="1800" dirty="0"/>
          </a:p>
        </p:txBody>
      </p:sp>
      <p:sp>
        <p:nvSpPr>
          <p:cNvPr id="20" name="Text 16"/>
          <p:cNvSpPr/>
          <p:nvPr/>
        </p:nvSpPr>
        <p:spPr>
          <a:xfrm>
            <a:off x="8046720" y="4846320"/>
            <a:ext cx="3200400" cy="548640"/>
          </a:xfrm>
          <a:prstGeom prst="rect">
            <a:avLst/>
          </a:prstGeom>
          <a:noFill/>
          <a:ln/>
        </p:spPr>
        <p:txBody>
          <a:bodyPr wrap="square" lIns="0" tIns="0" rIns="0" bIns="0" rtlCol="0" anchor="ctr"/>
          <a:lstStyle/>
          <a:p>
            <a:pPr algn="ctr" indent="0" marL="0">
              <a:buNone/>
            </a:pPr>
            <a:r>
              <a:rPr lang="en-US" sz="1200" dirty="0">
                <a:solidFill>
                  <a:srgbClr val="FFFFFF"/>
                </a:solidFill>
                <a:latin typeface="Calibri" pitchFamily="34" charset="0"/>
                <a:ea typeface="Calibri" pitchFamily="34" charset="-122"/>
                <a:cs typeface="Calibri" pitchFamily="34" charset="-120"/>
              </a:rPr>
              <a:t>experienced workers</a:t>
            </a:r>
            <a:endParaRPr lang="en-US" sz="1200" dirty="0"/>
          </a:p>
        </p:txBody>
      </p:sp>
      <p:sp>
        <p:nvSpPr>
          <p:cNvPr id="21" name="Text 17"/>
          <p:cNvSpPr/>
          <p:nvPr/>
        </p:nvSpPr>
        <p:spPr>
          <a:xfrm>
            <a:off x="731520" y="5852160"/>
            <a:ext cx="10698480" cy="365760"/>
          </a:xfrm>
          <a:prstGeom prst="rect">
            <a:avLst/>
          </a:prstGeom>
          <a:noFill/>
          <a:ln/>
        </p:spPr>
        <p:txBody>
          <a:bodyPr wrap="square" lIns="0" tIns="0" rIns="0" bIns="0" rtlCol="0" anchor="t"/>
          <a:lstStyle/>
          <a:p>
            <a:pPr algn="ctr" indent="0" marL="0">
              <a:buNone/>
            </a:pPr>
            <a:r>
              <a:rPr lang="en-US" sz="1600" i="1" dirty="0">
                <a:solidFill>
                  <a:srgbClr val="12B5A8"/>
                </a:solidFill>
                <a:latin typeface="Georgia" pitchFamily="34" charset="0"/>
                <a:ea typeface="Georgia" pitchFamily="34" charset="-122"/>
                <a:cs typeface="Georgia" pitchFamily="34" charset="-120"/>
              </a:rPr>
              <a:t>Take the first step away, and the chain breaks.</a:t>
            </a:r>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FAF7"/>
        </a:solidFill>
      </p:bgPr>
    </p:bg>
    <p:spTree>
      <p:nvGrpSpPr>
        <p:cNvPr id="1" name=""/>
        <p:cNvGrpSpPr/>
        <p:nvPr/>
      </p:nvGrpSpPr>
      <p:grpSpPr>
        <a:xfrm>
          <a:off x="0" y="0"/>
          <a:ext cx="0" cy="0"/>
          <a:chOff x="0" y="0"/>
          <a:chExt cx="0" cy="0"/>
        </a:xfrm>
      </p:grpSpPr>
      <p:pic>
        <p:nvPicPr>
          <p:cNvPr id="2" name="Image 0" descr="/home/claude/ailitkit_logo.png">    </p:cNvPr>
          <p:cNvPicPr>
            <a:picLocks noChangeAspect="1"/>
          </p:cNvPicPr>
          <p:nvPr/>
        </p:nvPicPr>
        <p:blipFill>
          <a:blip r:embed="rId1"/>
          <a:stretch>
            <a:fillRect/>
          </a:stretch>
        </p:blipFill>
        <p:spPr>
          <a:xfrm>
            <a:off x="502920" y="292608"/>
            <a:ext cx="457200" cy="457200"/>
          </a:xfrm>
          <a:prstGeom prst="rect">
            <a:avLst/>
          </a:prstGeom>
        </p:spPr>
      </p:pic>
      <p:sp>
        <p:nvSpPr>
          <p:cNvPr id="3" name="Text 0"/>
          <p:cNvSpPr/>
          <p:nvPr/>
        </p:nvSpPr>
        <p:spPr>
          <a:xfrm>
            <a:off x="1097280" y="292608"/>
            <a:ext cx="7315200" cy="457200"/>
          </a:xfrm>
          <a:prstGeom prst="rect">
            <a:avLst/>
          </a:prstGeom>
          <a:noFill/>
          <a:ln/>
        </p:spPr>
        <p:txBody>
          <a:bodyPr wrap="square" lIns="0" tIns="0" rIns="0" bIns="0" rtlCol="0" anchor="ctr"/>
          <a:lstStyle/>
          <a:p>
            <a:pPr indent="0" marL="0">
              <a:buNone/>
            </a:pPr>
            <a:r>
              <a:rPr lang="en-US" sz="1000" b="1" spc="400" kern="0" dirty="0">
                <a:solidFill>
                  <a:srgbClr val="8FA0B0"/>
                </a:solidFill>
                <a:latin typeface="Calibri" pitchFamily="34" charset="0"/>
                <a:ea typeface="Calibri" pitchFamily="34" charset="-122"/>
                <a:cs typeface="Calibri" pitchFamily="34" charset="-120"/>
              </a:rPr>
              <a:t>MOMENT 2 · THE MISTAKE · 14 MIN</a:t>
            </a:r>
            <a:endParaRPr lang="en-US" sz="1000" dirty="0"/>
          </a:p>
        </p:txBody>
      </p:sp>
      <p:sp>
        <p:nvSpPr>
          <p:cNvPr id="4" name="Text 1"/>
          <p:cNvSpPr/>
          <p:nvPr/>
        </p:nvSpPr>
        <p:spPr>
          <a:xfrm>
            <a:off x="10515600" y="292608"/>
            <a:ext cx="1188720" cy="457200"/>
          </a:xfrm>
          <a:prstGeom prst="rect">
            <a:avLst/>
          </a:prstGeom>
          <a:noFill/>
          <a:ln/>
        </p:spPr>
        <p:txBody>
          <a:bodyPr wrap="square" lIns="0" tIns="0" rIns="0" bIns="0" rtlCol="0" anchor="ctr"/>
          <a:lstStyle/>
          <a:p>
            <a:pPr algn="r" indent="0" marL="0">
              <a:buNone/>
            </a:pPr>
            <a:r>
              <a:rPr lang="en-US" sz="1000" b="1" spc="400" kern="0" dirty="0">
                <a:solidFill>
                  <a:srgbClr val="0E2A47"/>
                </a:solidFill>
                <a:latin typeface="Calibri" pitchFamily="34" charset="0"/>
                <a:ea typeface="Calibri" pitchFamily="34" charset="-122"/>
                <a:cs typeface="Calibri" pitchFamily="34" charset="-120"/>
              </a:rPr>
              <a:t>06 / 13</a:t>
            </a:r>
            <a:endParaRPr lang="en-US" sz="1000" dirty="0"/>
          </a:p>
        </p:txBody>
      </p:sp>
      <p:sp>
        <p:nvSpPr>
          <p:cNvPr id="5" name="Text 2"/>
          <p:cNvSpPr/>
          <p:nvPr/>
        </p:nvSpPr>
        <p:spPr>
          <a:xfrm>
            <a:off x="502920" y="6400800"/>
            <a:ext cx="5486400" cy="274320"/>
          </a:xfrm>
          <a:prstGeom prst="rect">
            <a:avLst/>
          </a:prstGeom>
          <a:noFill/>
          <a:ln/>
        </p:spPr>
        <p:txBody>
          <a:bodyPr wrap="square" lIns="0" tIns="0" rIns="0" bIns="0" rtlCol="0" anchor="ctr"/>
          <a:lstStyle/>
          <a:p>
            <a:pPr indent="0" marL="0">
              <a:buNone/>
            </a:pPr>
            <a:r>
              <a:rPr lang="en-US" sz="900" b="1" dirty="0">
                <a:solidFill>
                  <a:srgbClr val="0FA3A3"/>
                </a:solidFill>
                <a:latin typeface="Calibri" pitchFamily="34" charset="0"/>
                <a:ea typeface="Calibri" pitchFamily="34" charset="-122"/>
                <a:cs typeface="Calibri" pitchFamily="34" charset="-120"/>
              </a:rPr>
              <a:t>AI</a:t>
            </a:r>
            <a:pPr indent="0" marL="0">
              <a:buNone/>
            </a:pPr>
            <a:r>
              <a:rPr lang="en-US" sz="900" b="1" dirty="0">
                <a:solidFill>
                  <a:srgbClr val="0E2A47"/>
                </a:solidFill>
                <a:latin typeface="Calibri" pitchFamily="34" charset="0"/>
                <a:ea typeface="Calibri" pitchFamily="34" charset="-122"/>
                <a:cs typeface="Calibri" pitchFamily="34" charset="-120"/>
              </a:rPr>
              <a:t>LitKit</a:t>
            </a:r>
            <a:pPr indent="0" marL="0">
              <a:buNone/>
            </a:pPr>
            <a:r>
              <a:rPr lang="en-US" sz="900" dirty="0">
                <a:solidFill>
                  <a:srgbClr val="8FA0B0"/>
                </a:solidFill>
                <a:latin typeface="Calibri" pitchFamily="34" charset="0"/>
                <a:ea typeface="Calibri" pitchFamily="34" charset="-122"/>
                <a:cs typeface="Calibri" pitchFamily="34" charset="-120"/>
              </a:rPr>
              <a:t>  ·  ailitkit.com</a:t>
            </a:r>
            <a:endParaRPr lang="en-US" sz="900" dirty="0"/>
          </a:p>
        </p:txBody>
      </p:sp>
      <p:sp>
        <p:nvSpPr>
          <p:cNvPr id="6" name="Text 3"/>
          <p:cNvSpPr/>
          <p:nvPr/>
        </p:nvSpPr>
        <p:spPr>
          <a:xfrm>
            <a:off x="6400800" y="6400800"/>
            <a:ext cx="5257800" cy="274320"/>
          </a:xfrm>
          <a:prstGeom prst="rect">
            <a:avLst/>
          </a:prstGeom>
          <a:noFill/>
          <a:ln/>
        </p:spPr>
        <p:txBody>
          <a:bodyPr wrap="square" lIns="0" tIns="0" rIns="0" bIns="0" rtlCol="0" anchor="ctr"/>
          <a:lstStyle/>
          <a:p>
            <a:pPr algn="r" indent="0" marL="0">
              <a:buNone/>
            </a:pPr>
            <a:r>
              <a:rPr lang="en-US" sz="900" i="1" dirty="0">
                <a:solidFill>
                  <a:srgbClr val="8FA0B0"/>
                </a:solidFill>
                <a:latin typeface="Calibri" pitchFamily="34" charset="0"/>
                <a:ea typeface="Calibri" pitchFamily="34" charset="-122"/>
                <a:cs typeface="Calibri" pitchFamily="34" charset="-120"/>
              </a:rPr>
              <a:t>Meet Your New Colleague · 60 min</a:t>
            </a:r>
            <a:endParaRPr lang="en-US" sz="900" dirty="0"/>
          </a:p>
        </p:txBody>
      </p:sp>
      <p:sp>
        <p:nvSpPr>
          <p:cNvPr id="8" name="Shape 4"/>
          <p:cNvSpPr/>
          <p:nvPr/>
        </p:nvSpPr>
        <p:spPr>
          <a:xfrm>
            <a:off x="731520" y="1280160"/>
            <a:ext cx="10698480" cy="384048"/>
          </a:xfrm>
          <a:prstGeom prst="rect">
            <a:avLst/>
          </a:prstGeom>
          <a:solidFill>
            <a:srgbClr val="0E2A47"/>
          </a:solidFill>
          <a:ln w="12700">
            <a:solidFill>
              <a:srgbClr val="0E2A47"/>
            </a:solidFill>
            <a:prstDash val="solid"/>
          </a:ln>
        </p:spPr>
      </p:sp>
      <p:sp>
        <p:nvSpPr>
          <p:cNvPr id="9" name="Text 5"/>
          <p:cNvSpPr/>
          <p:nvPr/>
        </p:nvSpPr>
        <p:spPr>
          <a:xfrm>
            <a:off x="896112" y="1280160"/>
            <a:ext cx="10424160" cy="384048"/>
          </a:xfrm>
          <a:prstGeom prst="rect">
            <a:avLst/>
          </a:prstGeom>
          <a:noFill/>
          <a:ln/>
        </p:spPr>
        <p:txBody>
          <a:bodyPr wrap="square" lIns="0" tIns="0" rIns="0" bIns="0" rtlCol="0" anchor="ctr"/>
          <a:lstStyle/>
          <a:p>
            <a:pPr indent="0" marL="0">
              <a:buNone/>
            </a:pPr>
            <a:r>
              <a:rPr lang="en-US" sz="1000" b="1" spc="400" kern="0" dirty="0">
                <a:solidFill>
                  <a:srgbClr val="FFFFFF"/>
                </a:solidFill>
                <a:latin typeface="Calibri" pitchFamily="34" charset="0"/>
                <a:ea typeface="Calibri" pitchFamily="34" charset="-122"/>
                <a:cs typeface="Calibri" pitchFamily="34" charset="-120"/>
              </a:rPr>
              <a:t>INTERNAL EMAIL  ·  CONFIDENTIAL</a:t>
            </a:r>
            <a:endParaRPr lang="en-US" sz="1000" dirty="0"/>
          </a:p>
        </p:txBody>
      </p:sp>
      <p:sp>
        <p:nvSpPr>
          <p:cNvPr id="10" name="Shape 6"/>
          <p:cNvSpPr/>
          <p:nvPr/>
        </p:nvSpPr>
        <p:spPr>
          <a:xfrm>
            <a:off x="731520" y="1664208"/>
            <a:ext cx="10698480" cy="4389120"/>
          </a:xfrm>
          <a:prstGeom prst="rect">
            <a:avLst/>
          </a:prstGeom>
          <a:solidFill>
            <a:srgbClr val="FFFFFF"/>
          </a:solidFill>
          <a:ln w="15240">
            <a:solidFill>
              <a:srgbClr val="0E2A47"/>
            </a:solidFill>
            <a:prstDash val="solid"/>
          </a:ln>
        </p:spPr>
      </p:sp>
      <p:sp>
        <p:nvSpPr>
          <p:cNvPr id="11" name="Text 7"/>
          <p:cNvSpPr/>
          <p:nvPr/>
        </p:nvSpPr>
        <p:spPr>
          <a:xfrm>
            <a:off x="914400" y="1737360"/>
            <a:ext cx="1097280" cy="292608"/>
          </a:xfrm>
          <a:prstGeom prst="rect">
            <a:avLst/>
          </a:prstGeom>
          <a:noFill/>
          <a:ln/>
        </p:spPr>
        <p:txBody>
          <a:bodyPr wrap="square" lIns="0" tIns="0" rIns="0" bIns="0" rtlCol="0" anchor="ctr"/>
          <a:lstStyle/>
          <a:p>
            <a:pPr indent="0" marL="0">
              <a:buNone/>
            </a:pPr>
            <a:r>
              <a:rPr lang="en-US" sz="900" b="1" spc="200" kern="0" dirty="0">
                <a:solidFill>
                  <a:srgbClr val="8090A0"/>
                </a:solidFill>
                <a:latin typeface="Calibri" pitchFamily="34" charset="0"/>
                <a:ea typeface="Calibri" pitchFamily="34" charset="-122"/>
                <a:cs typeface="Calibri" pitchFamily="34" charset="-120"/>
              </a:rPr>
              <a:t>FROM</a:t>
            </a:r>
            <a:endParaRPr lang="en-US" sz="900" dirty="0"/>
          </a:p>
        </p:txBody>
      </p:sp>
      <p:sp>
        <p:nvSpPr>
          <p:cNvPr id="12" name="Text 8"/>
          <p:cNvSpPr/>
          <p:nvPr/>
        </p:nvSpPr>
        <p:spPr>
          <a:xfrm>
            <a:off x="2011680" y="1737360"/>
            <a:ext cx="9326880" cy="292608"/>
          </a:xfrm>
          <a:prstGeom prst="rect">
            <a:avLst/>
          </a:prstGeom>
          <a:noFill/>
          <a:ln/>
        </p:spPr>
        <p:txBody>
          <a:bodyPr wrap="square" lIns="0" tIns="0" rIns="0" bIns="0" rtlCol="0" anchor="ctr"/>
          <a:lstStyle/>
          <a:p>
            <a:pPr indent="0" marL="0">
              <a:buNone/>
            </a:pPr>
            <a:r>
              <a:rPr lang="en-US" sz="1100" dirty="0">
                <a:solidFill>
                  <a:srgbClr val="0E2A47"/>
                </a:solidFill>
                <a:latin typeface="Calibri" pitchFamily="34" charset="0"/>
                <a:ea typeface="Calibri" pitchFamily="34" charset="-122"/>
                <a:cs typeface="Calibri" pitchFamily="34" charset="-120"/>
              </a:rPr>
              <a:t>Sarah Chen (Head of Marketing, Meridian Group)</a:t>
            </a:r>
            <a:endParaRPr lang="en-US" sz="1100" dirty="0"/>
          </a:p>
        </p:txBody>
      </p:sp>
      <p:sp>
        <p:nvSpPr>
          <p:cNvPr id="13" name="Text 9"/>
          <p:cNvSpPr/>
          <p:nvPr/>
        </p:nvSpPr>
        <p:spPr>
          <a:xfrm>
            <a:off x="914400" y="2029968"/>
            <a:ext cx="1097280" cy="292608"/>
          </a:xfrm>
          <a:prstGeom prst="rect">
            <a:avLst/>
          </a:prstGeom>
          <a:noFill/>
          <a:ln/>
        </p:spPr>
        <p:txBody>
          <a:bodyPr wrap="square" lIns="0" tIns="0" rIns="0" bIns="0" rtlCol="0" anchor="ctr"/>
          <a:lstStyle/>
          <a:p>
            <a:pPr indent="0" marL="0">
              <a:buNone/>
            </a:pPr>
            <a:r>
              <a:rPr lang="en-US" sz="900" b="1" spc="200" kern="0" dirty="0">
                <a:solidFill>
                  <a:srgbClr val="8090A0"/>
                </a:solidFill>
                <a:latin typeface="Calibri" pitchFamily="34" charset="0"/>
                <a:ea typeface="Calibri" pitchFamily="34" charset="-122"/>
                <a:cs typeface="Calibri" pitchFamily="34" charset="-120"/>
              </a:rPr>
              <a:t>TO</a:t>
            </a:r>
            <a:endParaRPr lang="en-US" sz="900" dirty="0"/>
          </a:p>
        </p:txBody>
      </p:sp>
      <p:sp>
        <p:nvSpPr>
          <p:cNvPr id="14" name="Text 10"/>
          <p:cNvSpPr/>
          <p:nvPr/>
        </p:nvSpPr>
        <p:spPr>
          <a:xfrm>
            <a:off x="2011680" y="2029968"/>
            <a:ext cx="9326880" cy="292608"/>
          </a:xfrm>
          <a:prstGeom prst="rect">
            <a:avLst/>
          </a:prstGeom>
          <a:noFill/>
          <a:ln/>
        </p:spPr>
        <p:txBody>
          <a:bodyPr wrap="square" lIns="0" tIns="0" rIns="0" bIns="0" rtlCol="0" anchor="ctr"/>
          <a:lstStyle/>
          <a:p>
            <a:pPr indent="0" marL="0">
              <a:buNone/>
            </a:pPr>
            <a:r>
              <a:rPr lang="en-US" sz="1100" dirty="0">
                <a:solidFill>
                  <a:srgbClr val="0E2A47"/>
                </a:solidFill>
                <a:latin typeface="Calibri" pitchFamily="34" charset="0"/>
                <a:ea typeface="Calibri" pitchFamily="34" charset="-122"/>
                <a:cs typeface="Calibri" pitchFamily="34" charset="-120"/>
              </a:rPr>
              <a:t>marketing-leadership@meridiangroup.com</a:t>
            </a:r>
            <a:endParaRPr lang="en-US" sz="1100" dirty="0"/>
          </a:p>
        </p:txBody>
      </p:sp>
      <p:sp>
        <p:nvSpPr>
          <p:cNvPr id="15" name="Text 11"/>
          <p:cNvSpPr/>
          <p:nvPr/>
        </p:nvSpPr>
        <p:spPr>
          <a:xfrm>
            <a:off x="914400" y="2322576"/>
            <a:ext cx="1097280" cy="292608"/>
          </a:xfrm>
          <a:prstGeom prst="rect">
            <a:avLst/>
          </a:prstGeom>
          <a:noFill/>
          <a:ln/>
        </p:spPr>
        <p:txBody>
          <a:bodyPr wrap="square" lIns="0" tIns="0" rIns="0" bIns="0" rtlCol="0" anchor="ctr"/>
          <a:lstStyle/>
          <a:p>
            <a:pPr indent="0" marL="0">
              <a:buNone/>
            </a:pPr>
            <a:r>
              <a:rPr lang="en-US" sz="900" b="1" spc="200" kern="0" dirty="0">
                <a:solidFill>
                  <a:srgbClr val="8090A0"/>
                </a:solidFill>
                <a:latin typeface="Calibri" pitchFamily="34" charset="0"/>
                <a:ea typeface="Calibri" pitchFamily="34" charset="-122"/>
                <a:cs typeface="Calibri" pitchFamily="34" charset="-120"/>
              </a:rPr>
              <a:t>SUBJECT</a:t>
            </a:r>
            <a:endParaRPr lang="en-US" sz="900" dirty="0"/>
          </a:p>
        </p:txBody>
      </p:sp>
      <p:sp>
        <p:nvSpPr>
          <p:cNvPr id="16" name="Text 12"/>
          <p:cNvSpPr/>
          <p:nvPr/>
        </p:nvSpPr>
        <p:spPr>
          <a:xfrm>
            <a:off x="2011680" y="2322576"/>
            <a:ext cx="9326880" cy="292608"/>
          </a:xfrm>
          <a:prstGeom prst="rect">
            <a:avLst/>
          </a:prstGeom>
          <a:noFill/>
          <a:ln/>
        </p:spPr>
        <p:txBody>
          <a:bodyPr wrap="square" lIns="0" tIns="0" rIns="0" bIns="0" rtlCol="0" anchor="ctr"/>
          <a:lstStyle/>
          <a:p>
            <a:pPr indent="0" marL="0">
              <a:buNone/>
            </a:pPr>
            <a:r>
              <a:rPr lang="en-US" sz="1100" b="1" dirty="0">
                <a:solidFill>
                  <a:srgbClr val="0E2A47"/>
                </a:solidFill>
                <a:latin typeface="Calibri" pitchFamily="34" charset="0"/>
                <a:ea typeface="Calibri" pitchFamily="34" charset="-122"/>
                <a:cs typeface="Calibri" pitchFamily="34" charset="-120"/>
              </a:rPr>
              <a:t>URGENT — Pricing email error, 4,000 customers affected</a:t>
            </a:r>
            <a:endParaRPr lang="en-US" sz="1100" dirty="0"/>
          </a:p>
        </p:txBody>
      </p:sp>
      <p:sp>
        <p:nvSpPr>
          <p:cNvPr id="17" name="Text 13"/>
          <p:cNvSpPr/>
          <p:nvPr/>
        </p:nvSpPr>
        <p:spPr>
          <a:xfrm>
            <a:off x="914400" y="2615184"/>
            <a:ext cx="1097280" cy="292608"/>
          </a:xfrm>
          <a:prstGeom prst="rect">
            <a:avLst/>
          </a:prstGeom>
          <a:noFill/>
          <a:ln/>
        </p:spPr>
        <p:txBody>
          <a:bodyPr wrap="square" lIns="0" tIns="0" rIns="0" bIns="0" rtlCol="0" anchor="ctr"/>
          <a:lstStyle/>
          <a:p>
            <a:pPr indent="0" marL="0">
              <a:buNone/>
            </a:pPr>
            <a:r>
              <a:rPr lang="en-US" sz="900" b="1" spc="200" kern="0" dirty="0">
                <a:solidFill>
                  <a:srgbClr val="8090A0"/>
                </a:solidFill>
                <a:latin typeface="Calibri" pitchFamily="34" charset="0"/>
                <a:ea typeface="Calibri" pitchFamily="34" charset="-122"/>
                <a:cs typeface="Calibri" pitchFamily="34" charset="-120"/>
              </a:rPr>
              <a:t>SENT</a:t>
            </a:r>
            <a:endParaRPr lang="en-US" sz="900" dirty="0"/>
          </a:p>
        </p:txBody>
      </p:sp>
      <p:sp>
        <p:nvSpPr>
          <p:cNvPr id="18" name="Text 14"/>
          <p:cNvSpPr/>
          <p:nvPr/>
        </p:nvSpPr>
        <p:spPr>
          <a:xfrm>
            <a:off x="2011680" y="2615184"/>
            <a:ext cx="9326880" cy="292608"/>
          </a:xfrm>
          <a:prstGeom prst="rect">
            <a:avLst/>
          </a:prstGeom>
          <a:noFill/>
          <a:ln/>
        </p:spPr>
        <p:txBody>
          <a:bodyPr wrap="square" lIns="0" tIns="0" rIns="0" bIns="0" rtlCol="0" anchor="ctr"/>
          <a:lstStyle/>
          <a:p>
            <a:pPr indent="0" marL="0">
              <a:buNone/>
            </a:pPr>
            <a:r>
              <a:rPr lang="en-US" sz="1100" dirty="0">
                <a:solidFill>
                  <a:srgbClr val="0E2A47"/>
                </a:solidFill>
                <a:latin typeface="Calibri" pitchFamily="34" charset="0"/>
                <a:ea typeface="Calibri" pitchFamily="34" charset="-122"/>
                <a:cs typeface="Calibri" pitchFamily="34" charset="-120"/>
              </a:rPr>
              <a:t>Tuesday 14 March, 16:42</a:t>
            </a:r>
            <a:endParaRPr lang="en-US" sz="1100" dirty="0"/>
          </a:p>
        </p:txBody>
      </p:sp>
      <p:sp>
        <p:nvSpPr>
          <p:cNvPr id="19" name="Shape 15"/>
          <p:cNvSpPr/>
          <p:nvPr/>
        </p:nvSpPr>
        <p:spPr>
          <a:xfrm>
            <a:off x="914400" y="2999232"/>
            <a:ext cx="10332720" cy="0"/>
          </a:xfrm>
          <a:prstGeom prst="line">
            <a:avLst/>
          </a:prstGeom>
          <a:noFill/>
          <a:ln w="6350">
            <a:solidFill>
              <a:srgbClr val="DDDDDD"/>
            </a:solidFill>
            <a:prstDash val="solid"/>
          </a:ln>
        </p:spPr>
      </p:sp>
      <p:sp>
        <p:nvSpPr>
          <p:cNvPr id="20" name="Text 16"/>
          <p:cNvSpPr/>
          <p:nvPr/>
        </p:nvSpPr>
        <p:spPr>
          <a:xfrm>
            <a:off x="914400" y="3108960"/>
            <a:ext cx="10332720" cy="2880360"/>
          </a:xfrm>
          <a:prstGeom prst="rect">
            <a:avLst/>
          </a:prstGeom>
          <a:noFill/>
          <a:ln/>
        </p:spPr>
        <p:txBody>
          <a:bodyPr wrap="square" lIns="0" tIns="0" rIns="0" bIns="0" rtlCol="0" anchor="t"/>
          <a:lstStyle/>
          <a:p>
            <a:pPr indent="0" marL="0">
              <a:buNone/>
            </a:pPr>
            <a:r>
              <a:rPr lang="en-US" sz="1100" dirty="0">
                <a:solidFill>
                  <a:srgbClr val="1A1A1A"/>
                </a:solidFill>
                <a:latin typeface="Calibri" pitchFamily="34" charset="0"/>
                <a:ea typeface="Calibri" pitchFamily="34" charset="-122"/>
                <a:cs typeface="Calibri" pitchFamily="34" charset="-120"/>
              </a:rPr>
              <a:t>Team,</a:t>
            </a:r>
            <a:endParaRPr lang="en-US" sz="1100" dirty="0"/>
          </a:p>
          <a:p>
            <a:pPr indent="0" marL="0">
              <a:buNone/>
            </a:pPr>
            <a:endParaRPr lang="en-US" sz="1100" dirty="0"/>
          </a:p>
          <a:p>
            <a:pPr indent="0" marL="0">
              <a:buNone/>
            </a:pPr>
            <a:r>
              <a:rPr lang="en-US" sz="1100" dirty="0">
                <a:solidFill>
                  <a:srgbClr val="1A1A1A"/>
                </a:solidFill>
                <a:latin typeface="Calibri" pitchFamily="34" charset="0"/>
                <a:ea typeface="Calibri" pitchFamily="34" charset="-122"/>
                <a:cs typeface="Calibri" pitchFamily="34" charset="-120"/>
              </a:rPr>
              <a:t>I need to flag a serious error from this morning. At 09:14, our agent Riley sent a promotional email to our full retail customer list (n=4,012) advertising our Spring package at £49 per month.</a:t>
            </a:r>
            <a:endParaRPr lang="en-US" sz="1100" dirty="0"/>
          </a:p>
          <a:p>
            <a:pPr indent="0" marL="0">
              <a:buNone/>
            </a:pPr>
            <a:endParaRPr lang="en-US" sz="1100" dirty="0"/>
          </a:p>
          <a:p>
            <a:pPr indent="0" marL="0">
              <a:buNone/>
            </a:pPr>
            <a:r>
              <a:rPr lang="en-US" sz="1100" dirty="0">
                <a:solidFill>
                  <a:srgbClr val="1A1A1A"/>
                </a:solidFill>
                <a:latin typeface="Calibri" pitchFamily="34" charset="0"/>
                <a:ea typeface="Calibri" pitchFamily="34" charset="-122"/>
                <a:cs typeface="Calibri" pitchFamily="34" charset="-120"/>
              </a:rPr>
              <a:t>The correct price is £149 per month. The discount field in the source brief was misread. Riley generated, formatted, and sent the email autonomously — under the approval ceiling Riley is permitted to operate within.</a:t>
            </a:r>
            <a:endParaRPr lang="en-US" sz="1100" dirty="0"/>
          </a:p>
          <a:p>
            <a:pPr indent="0" marL="0">
              <a:buNone/>
            </a:pPr>
            <a:endParaRPr lang="en-US" sz="1100" dirty="0"/>
          </a:p>
          <a:p>
            <a:pPr indent="0" marL="0">
              <a:buNone/>
            </a:pPr>
            <a:r>
              <a:rPr lang="en-US" sz="1100" dirty="0">
                <a:solidFill>
                  <a:srgbClr val="1A1A1A"/>
                </a:solidFill>
                <a:latin typeface="Calibri" pitchFamily="34" charset="0"/>
                <a:ea typeface="Calibri" pitchFamily="34" charset="-122"/>
                <a:cs typeface="Calibri" pitchFamily="34" charset="-120"/>
              </a:rPr>
              <a:t>By 11:30 we had 312 customers attempting to sign up at the £49 rate. Estimated cost of goodwill: £180,000.</a:t>
            </a:r>
            <a:endParaRPr lang="en-US" sz="1100" dirty="0"/>
          </a:p>
          <a:p>
            <a:pPr indent="0" marL="0">
              <a:buNone/>
            </a:pPr>
            <a:endParaRPr lang="en-US" sz="1100" dirty="0"/>
          </a:p>
          <a:p>
            <a:pPr indent="0" marL="0">
              <a:buNone/>
            </a:pPr>
            <a:r>
              <a:rPr lang="en-US" sz="1100" dirty="0">
                <a:solidFill>
                  <a:srgbClr val="1A1A1A"/>
                </a:solidFill>
                <a:latin typeface="Calibri" pitchFamily="34" charset="0"/>
                <a:ea typeface="Calibri" pitchFamily="34" charset="-122"/>
                <a:cs typeface="Calibri" pitchFamily="34" charset="-120"/>
              </a:rPr>
              <a:t>I have paused all of Riley's outbound capabilities pending review.</a:t>
            </a:r>
            <a:endParaRPr lang="en-US" sz="1100" dirty="0"/>
          </a:p>
          <a:p>
            <a:pPr indent="0" marL="0">
              <a:buNone/>
            </a:pPr>
            <a:endParaRPr lang="en-US" sz="1100" dirty="0"/>
          </a:p>
          <a:p>
            <a:pPr indent="0" marL="0">
              <a:buNone/>
            </a:pPr>
            <a:r>
              <a:rPr lang="en-US" sz="1100" dirty="0">
                <a:solidFill>
                  <a:srgbClr val="1A1A1A"/>
                </a:solidFill>
                <a:latin typeface="Calibri" pitchFamily="34" charset="0"/>
                <a:ea typeface="Calibri" pitchFamily="34" charset="-122"/>
                <a:cs typeface="Calibri" pitchFamily="34" charset="-120"/>
              </a:rPr>
              <a:t>Sarah</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AFAF7"/>
        </a:solidFill>
      </p:bgPr>
    </p:bg>
    <p:spTree>
      <p:nvGrpSpPr>
        <p:cNvPr id="1" name=""/>
        <p:cNvGrpSpPr/>
        <p:nvPr/>
      </p:nvGrpSpPr>
      <p:grpSpPr>
        <a:xfrm>
          <a:off x="0" y="0"/>
          <a:ext cx="0" cy="0"/>
          <a:chOff x="0" y="0"/>
          <a:chExt cx="0" cy="0"/>
        </a:xfrm>
      </p:grpSpPr>
      <p:pic>
        <p:nvPicPr>
          <p:cNvPr id="2" name="Image 0" descr="/home/claude/ailitkit_logo.png">    </p:cNvPr>
          <p:cNvPicPr>
            <a:picLocks noChangeAspect="1"/>
          </p:cNvPicPr>
          <p:nvPr/>
        </p:nvPicPr>
        <p:blipFill>
          <a:blip r:embed="rId1"/>
          <a:stretch>
            <a:fillRect/>
          </a:stretch>
        </p:blipFill>
        <p:spPr>
          <a:xfrm>
            <a:off x="502920" y="292608"/>
            <a:ext cx="457200" cy="457200"/>
          </a:xfrm>
          <a:prstGeom prst="rect">
            <a:avLst/>
          </a:prstGeom>
        </p:spPr>
      </p:pic>
      <p:sp>
        <p:nvSpPr>
          <p:cNvPr id="3" name="Text 0"/>
          <p:cNvSpPr/>
          <p:nvPr/>
        </p:nvSpPr>
        <p:spPr>
          <a:xfrm>
            <a:off x="1097280" y="292608"/>
            <a:ext cx="7315200" cy="457200"/>
          </a:xfrm>
          <a:prstGeom prst="rect">
            <a:avLst/>
          </a:prstGeom>
          <a:noFill/>
          <a:ln/>
        </p:spPr>
        <p:txBody>
          <a:bodyPr wrap="square" lIns="0" tIns="0" rIns="0" bIns="0" rtlCol="0" anchor="ctr"/>
          <a:lstStyle/>
          <a:p>
            <a:pPr indent="0" marL="0">
              <a:buNone/>
            </a:pPr>
            <a:r>
              <a:rPr lang="en-US" sz="1000" b="1" spc="400" kern="0" dirty="0">
                <a:solidFill>
                  <a:srgbClr val="8FA0B0"/>
                </a:solidFill>
                <a:latin typeface="Calibri" pitchFamily="34" charset="0"/>
                <a:ea typeface="Calibri" pitchFamily="34" charset="-122"/>
                <a:cs typeface="Calibri" pitchFamily="34" charset="-120"/>
              </a:rPr>
              <a:t>WHO IS RESPONSIBLE? · IN GROUPS OF 4</a:t>
            </a:r>
            <a:endParaRPr lang="en-US" sz="1000" dirty="0"/>
          </a:p>
        </p:txBody>
      </p:sp>
      <p:sp>
        <p:nvSpPr>
          <p:cNvPr id="4" name="Text 1"/>
          <p:cNvSpPr/>
          <p:nvPr/>
        </p:nvSpPr>
        <p:spPr>
          <a:xfrm>
            <a:off x="10515600" y="292608"/>
            <a:ext cx="1188720" cy="457200"/>
          </a:xfrm>
          <a:prstGeom prst="rect">
            <a:avLst/>
          </a:prstGeom>
          <a:noFill/>
          <a:ln/>
        </p:spPr>
        <p:txBody>
          <a:bodyPr wrap="square" lIns="0" tIns="0" rIns="0" bIns="0" rtlCol="0" anchor="ctr"/>
          <a:lstStyle/>
          <a:p>
            <a:pPr algn="r" indent="0" marL="0">
              <a:buNone/>
            </a:pPr>
            <a:r>
              <a:rPr lang="en-US" sz="1000" b="1" spc="400" kern="0" dirty="0">
                <a:solidFill>
                  <a:srgbClr val="0E2A47"/>
                </a:solidFill>
                <a:latin typeface="Calibri" pitchFamily="34" charset="0"/>
                <a:ea typeface="Calibri" pitchFamily="34" charset="-122"/>
                <a:cs typeface="Calibri" pitchFamily="34" charset="-120"/>
              </a:rPr>
              <a:t>07 / 13</a:t>
            </a:r>
            <a:endParaRPr lang="en-US" sz="1000" dirty="0"/>
          </a:p>
        </p:txBody>
      </p:sp>
      <p:sp>
        <p:nvSpPr>
          <p:cNvPr id="5" name="Text 2"/>
          <p:cNvSpPr/>
          <p:nvPr/>
        </p:nvSpPr>
        <p:spPr>
          <a:xfrm>
            <a:off x="502920" y="6400800"/>
            <a:ext cx="5486400" cy="274320"/>
          </a:xfrm>
          <a:prstGeom prst="rect">
            <a:avLst/>
          </a:prstGeom>
          <a:noFill/>
          <a:ln/>
        </p:spPr>
        <p:txBody>
          <a:bodyPr wrap="square" lIns="0" tIns="0" rIns="0" bIns="0" rtlCol="0" anchor="ctr"/>
          <a:lstStyle/>
          <a:p>
            <a:pPr indent="0" marL="0">
              <a:buNone/>
            </a:pPr>
            <a:r>
              <a:rPr lang="en-US" sz="900" b="1" dirty="0">
                <a:solidFill>
                  <a:srgbClr val="0FA3A3"/>
                </a:solidFill>
                <a:latin typeface="Calibri" pitchFamily="34" charset="0"/>
                <a:ea typeface="Calibri" pitchFamily="34" charset="-122"/>
                <a:cs typeface="Calibri" pitchFamily="34" charset="-120"/>
              </a:rPr>
              <a:t>AI</a:t>
            </a:r>
            <a:pPr indent="0" marL="0">
              <a:buNone/>
            </a:pPr>
            <a:r>
              <a:rPr lang="en-US" sz="900" b="1" dirty="0">
                <a:solidFill>
                  <a:srgbClr val="0E2A47"/>
                </a:solidFill>
                <a:latin typeface="Calibri" pitchFamily="34" charset="0"/>
                <a:ea typeface="Calibri" pitchFamily="34" charset="-122"/>
                <a:cs typeface="Calibri" pitchFamily="34" charset="-120"/>
              </a:rPr>
              <a:t>LitKit</a:t>
            </a:r>
            <a:pPr indent="0" marL="0">
              <a:buNone/>
            </a:pPr>
            <a:r>
              <a:rPr lang="en-US" sz="900" dirty="0">
                <a:solidFill>
                  <a:srgbClr val="8FA0B0"/>
                </a:solidFill>
                <a:latin typeface="Calibri" pitchFamily="34" charset="0"/>
                <a:ea typeface="Calibri" pitchFamily="34" charset="-122"/>
                <a:cs typeface="Calibri" pitchFamily="34" charset="-120"/>
              </a:rPr>
              <a:t>  ·  ailitkit.com</a:t>
            </a:r>
            <a:endParaRPr lang="en-US" sz="900" dirty="0"/>
          </a:p>
        </p:txBody>
      </p:sp>
      <p:sp>
        <p:nvSpPr>
          <p:cNvPr id="6" name="Text 3"/>
          <p:cNvSpPr/>
          <p:nvPr/>
        </p:nvSpPr>
        <p:spPr>
          <a:xfrm>
            <a:off x="6400800" y="6400800"/>
            <a:ext cx="5257800" cy="274320"/>
          </a:xfrm>
          <a:prstGeom prst="rect">
            <a:avLst/>
          </a:prstGeom>
          <a:noFill/>
          <a:ln/>
        </p:spPr>
        <p:txBody>
          <a:bodyPr wrap="square" lIns="0" tIns="0" rIns="0" bIns="0" rtlCol="0" anchor="ctr"/>
          <a:lstStyle/>
          <a:p>
            <a:pPr algn="r" indent="0" marL="0">
              <a:buNone/>
            </a:pPr>
            <a:r>
              <a:rPr lang="en-US" sz="900" i="1" dirty="0">
                <a:solidFill>
                  <a:srgbClr val="8FA0B0"/>
                </a:solidFill>
                <a:latin typeface="Calibri" pitchFamily="34" charset="0"/>
                <a:ea typeface="Calibri" pitchFamily="34" charset="-122"/>
                <a:cs typeface="Calibri" pitchFamily="34" charset="-120"/>
              </a:rPr>
              <a:t>Meet Your New Colleague · 60 min</a:t>
            </a:r>
            <a:endParaRPr lang="en-US" sz="900" dirty="0"/>
          </a:p>
        </p:txBody>
      </p:sp>
      <p:sp>
        <p:nvSpPr>
          <p:cNvPr id="8" name="Text 4"/>
          <p:cNvSpPr/>
          <p:nvPr/>
        </p:nvSpPr>
        <p:spPr>
          <a:xfrm>
            <a:off x="731520" y="1280160"/>
            <a:ext cx="10515600" cy="548640"/>
          </a:xfrm>
          <a:prstGeom prst="rect">
            <a:avLst/>
          </a:prstGeom>
          <a:noFill/>
          <a:ln/>
        </p:spPr>
        <p:txBody>
          <a:bodyPr wrap="square" lIns="0" tIns="0" rIns="0" bIns="0" rtlCol="0" anchor="t"/>
          <a:lstStyle/>
          <a:p>
            <a:pPr indent="0" marL="0">
              <a:buNone/>
            </a:pPr>
            <a:r>
              <a:rPr lang="en-US" sz="2800" b="1" dirty="0">
                <a:solidFill>
                  <a:srgbClr val="0E2A47"/>
                </a:solidFill>
                <a:latin typeface="Georgia" pitchFamily="34" charset="0"/>
                <a:ea typeface="Georgia" pitchFamily="34" charset="-122"/>
                <a:cs typeface="Georgia" pitchFamily="34" charset="-120"/>
              </a:rPr>
              <a:t>Rank from most responsible to least responsible.</a:t>
            </a:r>
            <a:endParaRPr lang="en-US" sz="2800" dirty="0"/>
          </a:p>
        </p:txBody>
      </p:sp>
      <p:sp>
        <p:nvSpPr>
          <p:cNvPr id="9" name="Text 5"/>
          <p:cNvSpPr/>
          <p:nvPr/>
        </p:nvSpPr>
        <p:spPr>
          <a:xfrm>
            <a:off x="731520" y="1874520"/>
            <a:ext cx="10515600" cy="365760"/>
          </a:xfrm>
          <a:prstGeom prst="rect">
            <a:avLst/>
          </a:prstGeom>
          <a:noFill/>
          <a:ln/>
        </p:spPr>
        <p:txBody>
          <a:bodyPr wrap="square" lIns="0" tIns="0" rIns="0" bIns="0" rtlCol="0" anchor="t"/>
          <a:lstStyle/>
          <a:p>
            <a:pPr indent="0" marL="0">
              <a:buNone/>
            </a:pPr>
            <a:r>
              <a:rPr lang="en-US" sz="1400" i="1" dirty="0">
                <a:solidFill>
                  <a:srgbClr val="8FA0B0"/>
                </a:solidFill>
                <a:latin typeface="Calibri" pitchFamily="34" charset="0"/>
                <a:ea typeface="Calibri" pitchFamily="34" charset="-122"/>
                <a:cs typeface="Calibri" pitchFamily="34" charset="-120"/>
              </a:rPr>
              <a:t>Justify your top and bottom with one sentence each.</a:t>
            </a:r>
            <a:endParaRPr lang="en-US" sz="1400" dirty="0"/>
          </a:p>
        </p:txBody>
      </p:sp>
      <p:sp>
        <p:nvSpPr>
          <p:cNvPr id="10" name="Shape 6"/>
          <p:cNvSpPr/>
          <p:nvPr/>
        </p:nvSpPr>
        <p:spPr>
          <a:xfrm>
            <a:off x="731520" y="2560320"/>
            <a:ext cx="10698480" cy="777240"/>
          </a:xfrm>
          <a:prstGeom prst="rect">
            <a:avLst/>
          </a:prstGeom>
          <a:solidFill>
            <a:srgbClr val="FFFFFF"/>
          </a:solidFill>
          <a:ln w="10160">
            <a:solidFill>
              <a:srgbClr val="DDDDDD"/>
            </a:solidFill>
            <a:prstDash val="solid"/>
          </a:ln>
        </p:spPr>
      </p:sp>
      <p:sp>
        <p:nvSpPr>
          <p:cNvPr id="11" name="Shape 7"/>
          <p:cNvSpPr/>
          <p:nvPr/>
        </p:nvSpPr>
        <p:spPr>
          <a:xfrm>
            <a:off x="914400" y="2670048"/>
            <a:ext cx="548640" cy="548640"/>
          </a:xfrm>
          <a:prstGeom prst="ellipse">
            <a:avLst/>
          </a:prstGeom>
          <a:solidFill>
            <a:srgbClr val="0E2A47"/>
          </a:solidFill>
          <a:ln w="12700">
            <a:solidFill>
              <a:srgbClr val="0E2A47"/>
            </a:solidFill>
            <a:prstDash val="solid"/>
          </a:ln>
        </p:spPr>
      </p:sp>
      <p:sp>
        <p:nvSpPr>
          <p:cNvPr id="12" name="Text 8"/>
          <p:cNvSpPr/>
          <p:nvPr/>
        </p:nvSpPr>
        <p:spPr>
          <a:xfrm>
            <a:off x="914400" y="2670048"/>
            <a:ext cx="548640" cy="548640"/>
          </a:xfrm>
          <a:prstGeom prst="rect">
            <a:avLst/>
          </a:prstGeom>
          <a:noFill/>
          <a:ln/>
        </p:spPr>
        <p:txBody>
          <a:bodyPr wrap="square" lIns="0" tIns="0" rIns="0" bIns="0" rtlCol="0" anchor="ctr"/>
          <a:lstStyle/>
          <a:p>
            <a:pPr algn="ctr" indent="0" marL="0">
              <a:buNone/>
            </a:pPr>
            <a:r>
              <a:rPr lang="en-US" sz="1800" b="1" dirty="0">
                <a:solidFill>
                  <a:srgbClr val="FFFFFF"/>
                </a:solidFill>
                <a:latin typeface="Georgia" pitchFamily="34" charset="0"/>
                <a:ea typeface="Georgia" pitchFamily="34" charset="-122"/>
                <a:cs typeface="Georgia" pitchFamily="34" charset="-120"/>
              </a:rPr>
              <a:t>A</a:t>
            </a:r>
            <a:endParaRPr lang="en-US" sz="1800" dirty="0"/>
          </a:p>
        </p:txBody>
      </p:sp>
      <p:sp>
        <p:nvSpPr>
          <p:cNvPr id="13" name="Text 9"/>
          <p:cNvSpPr/>
          <p:nvPr/>
        </p:nvSpPr>
        <p:spPr>
          <a:xfrm>
            <a:off x="1645920" y="2560320"/>
            <a:ext cx="3200400" cy="777240"/>
          </a:xfrm>
          <a:prstGeom prst="rect">
            <a:avLst/>
          </a:prstGeom>
          <a:noFill/>
          <a:ln/>
        </p:spPr>
        <p:txBody>
          <a:bodyPr wrap="square" lIns="0" tIns="0" rIns="0" bIns="0" rtlCol="0" anchor="ctr"/>
          <a:lstStyle/>
          <a:p>
            <a:pPr indent="0" marL="0">
              <a:buNone/>
            </a:pPr>
            <a:r>
              <a:rPr lang="en-US" sz="1600" b="1" dirty="0">
                <a:solidFill>
                  <a:srgbClr val="0E2A47"/>
                </a:solidFill>
                <a:latin typeface="Calibri" pitchFamily="34" charset="0"/>
                <a:ea typeface="Calibri" pitchFamily="34" charset="-122"/>
                <a:cs typeface="Calibri" pitchFamily="34" charset="-120"/>
              </a:rPr>
              <a:t>Sarah Chen</a:t>
            </a:r>
            <a:endParaRPr lang="en-US" sz="1600" dirty="0"/>
          </a:p>
        </p:txBody>
      </p:sp>
      <p:sp>
        <p:nvSpPr>
          <p:cNvPr id="14" name="Text 10"/>
          <p:cNvSpPr/>
          <p:nvPr/>
        </p:nvSpPr>
        <p:spPr>
          <a:xfrm>
            <a:off x="4846320" y="2560320"/>
            <a:ext cx="6492240" cy="777240"/>
          </a:xfrm>
          <a:prstGeom prst="rect">
            <a:avLst/>
          </a:prstGeom>
          <a:noFill/>
          <a:ln/>
        </p:spPr>
        <p:txBody>
          <a:bodyPr wrap="square" lIns="0" tIns="0" rIns="0" bIns="0" rtlCol="0" anchor="ctr"/>
          <a:lstStyle/>
          <a:p>
            <a:pPr indent="0" marL="0">
              <a:buNone/>
            </a:pPr>
            <a:r>
              <a:rPr lang="en-US" sz="1300" dirty="0">
                <a:solidFill>
                  <a:srgbClr val="1A1A1A"/>
                </a:solidFill>
                <a:latin typeface="Calibri" pitchFamily="34" charset="0"/>
                <a:ea typeface="Calibri" pitchFamily="34" charset="-122"/>
                <a:cs typeface="Calibri" pitchFamily="34" charset="-120"/>
              </a:rPr>
              <a:t>Riley's manager. Approved the source brief.</a:t>
            </a:r>
            <a:endParaRPr lang="en-US" sz="1300" dirty="0"/>
          </a:p>
        </p:txBody>
      </p:sp>
      <p:sp>
        <p:nvSpPr>
          <p:cNvPr id="15" name="Shape 11"/>
          <p:cNvSpPr/>
          <p:nvPr/>
        </p:nvSpPr>
        <p:spPr>
          <a:xfrm>
            <a:off x="731520" y="3447288"/>
            <a:ext cx="10698480" cy="777240"/>
          </a:xfrm>
          <a:prstGeom prst="rect">
            <a:avLst/>
          </a:prstGeom>
          <a:solidFill>
            <a:srgbClr val="FFFFFF"/>
          </a:solidFill>
          <a:ln w="10160">
            <a:solidFill>
              <a:srgbClr val="DDDDDD"/>
            </a:solidFill>
            <a:prstDash val="solid"/>
          </a:ln>
        </p:spPr>
      </p:sp>
      <p:sp>
        <p:nvSpPr>
          <p:cNvPr id="16" name="Shape 12"/>
          <p:cNvSpPr/>
          <p:nvPr/>
        </p:nvSpPr>
        <p:spPr>
          <a:xfrm>
            <a:off x="914400" y="3557016"/>
            <a:ext cx="548640" cy="548640"/>
          </a:xfrm>
          <a:prstGeom prst="ellipse">
            <a:avLst/>
          </a:prstGeom>
          <a:solidFill>
            <a:srgbClr val="0E2A47"/>
          </a:solidFill>
          <a:ln w="12700">
            <a:solidFill>
              <a:srgbClr val="0E2A47"/>
            </a:solidFill>
            <a:prstDash val="solid"/>
          </a:ln>
        </p:spPr>
      </p:sp>
      <p:sp>
        <p:nvSpPr>
          <p:cNvPr id="17" name="Text 13"/>
          <p:cNvSpPr/>
          <p:nvPr/>
        </p:nvSpPr>
        <p:spPr>
          <a:xfrm>
            <a:off x="914400" y="3557016"/>
            <a:ext cx="548640" cy="548640"/>
          </a:xfrm>
          <a:prstGeom prst="rect">
            <a:avLst/>
          </a:prstGeom>
          <a:noFill/>
          <a:ln/>
        </p:spPr>
        <p:txBody>
          <a:bodyPr wrap="square" lIns="0" tIns="0" rIns="0" bIns="0" rtlCol="0" anchor="ctr"/>
          <a:lstStyle/>
          <a:p>
            <a:pPr algn="ctr" indent="0" marL="0">
              <a:buNone/>
            </a:pPr>
            <a:r>
              <a:rPr lang="en-US" sz="1800" b="1" dirty="0">
                <a:solidFill>
                  <a:srgbClr val="FFFFFF"/>
                </a:solidFill>
                <a:latin typeface="Georgia" pitchFamily="34" charset="0"/>
                <a:ea typeface="Georgia" pitchFamily="34" charset="-122"/>
                <a:cs typeface="Georgia" pitchFamily="34" charset="-120"/>
              </a:rPr>
              <a:t>B</a:t>
            </a:r>
            <a:endParaRPr lang="en-US" sz="1800" dirty="0"/>
          </a:p>
        </p:txBody>
      </p:sp>
      <p:sp>
        <p:nvSpPr>
          <p:cNvPr id="18" name="Text 14"/>
          <p:cNvSpPr/>
          <p:nvPr/>
        </p:nvSpPr>
        <p:spPr>
          <a:xfrm>
            <a:off x="1645920" y="3447288"/>
            <a:ext cx="3200400" cy="777240"/>
          </a:xfrm>
          <a:prstGeom prst="rect">
            <a:avLst/>
          </a:prstGeom>
          <a:noFill/>
          <a:ln/>
        </p:spPr>
        <p:txBody>
          <a:bodyPr wrap="square" lIns="0" tIns="0" rIns="0" bIns="0" rtlCol="0" anchor="ctr"/>
          <a:lstStyle/>
          <a:p>
            <a:pPr indent="0" marL="0">
              <a:buNone/>
            </a:pPr>
            <a:r>
              <a:rPr lang="en-US" sz="1600" b="1" dirty="0">
                <a:solidFill>
                  <a:srgbClr val="0E2A47"/>
                </a:solidFill>
                <a:latin typeface="Calibri" pitchFamily="34" charset="0"/>
                <a:ea typeface="Calibri" pitchFamily="34" charset="-122"/>
                <a:cs typeface="Calibri" pitchFamily="34" charset="-120"/>
              </a:rPr>
              <a:t>Riley</a:t>
            </a:r>
            <a:endParaRPr lang="en-US" sz="1600" dirty="0"/>
          </a:p>
        </p:txBody>
      </p:sp>
      <p:sp>
        <p:nvSpPr>
          <p:cNvPr id="19" name="Text 15"/>
          <p:cNvSpPr/>
          <p:nvPr/>
        </p:nvSpPr>
        <p:spPr>
          <a:xfrm>
            <a:off x="4846320" y="3447288"/>
            <a:ext cx="6492240" cy="777240"/>
          </a:xfrm>
          <a:prstGeom prst="rect">
            <a:avLst/>
          </a:prstGeom>
          <a:noFill/>
          <a:ln/>
        </p:spPr>
        <p:txBody>
          <a:bodyPr wrap="square" lIns="0" tIns="0" rIns="0" bIns="0" rtlCol="0" anchor="ctr"/>
          <a:lstStyle/>
          <a:p>
            <a:pPr indent="0" marL="0">
              <a:buNone/>
            </a:pPr>
            <a:r>
              <a:rPr lang="en-US" sz="1300" dirty="0">
                <a:solidFill>
                  <a:srgbClr val="1A1A1A"/>
                </a:solidFill>
                <a:latin typeface="Calibri" pitchFamily="34" charset="0"/>
                <a:ea typeface="Calibri" pitchFamily="34" charset="-122"/>
                <a:cs typeface="Calibri" pitchFamily="34" charset="-120"/>
              </a:rPr>
              <a:t>Generated, formatted and sent the email.</a:t>
            </a:r>
            <a:endParaRPr lang="en-US" sz="1300" dirty="0"/>
          </a:p>
        </p:txBody>
      </p:sp>
      <p:sp>
        <p:nvSpPr>
          <p:cNvPr id="20" name="Shape 16"/>
          <p:cNvSpPr/>
          <p:nvPr/>
        </p:nvSpPr>
        <p:spPr>
          <a:xfrm>
            <a:off x="731520" y="4334256"/>
            <a:ext cx="10698480" cy="777240"/>
          </a:xfrm>
          <a:prstGeom prst="rect">
            <a:avLst/>
          </a:prstGeom>
          <a:solidFill>
            <a:srgbClr val="FFFFFF"/>
          </a:solidFill>
          <a:ln w="10160">
            <a:solidFill>
              <a:srgbClr val="DDDDDD"/>
            </a:solidFill>
            <a:prstDash val="solid"/>
          </a:ln>
        </p:spPr>
      </p:sp>
      <p:sp>
        <p:nvSpPr>
          <p:cNvPr id="21" name="Shape 17"/>
          <p:cNvSpPr/>
          <p:nvPr/>
        </p:nvSpPr>
        <p:spPr>
          <a:xfrm>
            <a:off x="914400" y="4443984"/>
            <a:ext cx="548640" cy="548640"/>
          </a:xfrm>
          <a:prstGeom prst="ellipse">
            <a:avLst/>
          </a:prstGeom>
          <a:solidFill>
            <a:srgbClr val="0E2A47"/>
          </a:solidFill>
          <a:ln w="12700">
            <a:solidFill>
              <a:srgbClr val="0E2A47"/>
            </a:solidFill>
            <a:prstDash val="solid"/>
          </a:ln>
        </p:spPr>
      </p:sp>
      <p:sp>
        <p:nvSpPr>
          <p:cNvPr id="22" name="Text 18"/>
          <p:cNvSpPr/>
          <p:nvPr/>
        </p:nvSpPr>
        <p:spPr>
          <a:xfrm>
            <a:off x="914400" y="4443984"/>
            <a:ext cx="548640" cy="548640"/>
          </a:xfrm>
          <a:prstGeom prst="rect">
            <a:avLst/>
          </a:prstGeom>
          <a:noFill/>
          <a:ln/>
        </p:spPr>
        <p:txBody>
          <a:bodyPr wrap="square" lIns="0" tIns="0" rIns="0" bIns="0" rtlCol="0" anchor="ctr"/>
          <a:lstStyle/>
          <a:p>
            <a:pPr algn="ctr" indent="0" marL="0">
              <a:buNone/>
            </a:pPr>
            <a:r>
              <a:rPr lang="en-US" sz="1800" b="1" dirty="0">
                <a:solidFill>
                  <a:srgbClr val="FFFFFF"/>
                </a:solidFill>
                <a:latin typeface="Georgia" pitchFamily="34" charset="0"/>
                <a:ea typeface="Georgia" pitchFamily="34" charset="-122"/>
                <a:cs typeface="Georgia" pitchFamily="34" charset="-120"/>
              </a:rPr>
              <a:t>C</a:t>
            </a:r>
            <a:endParaRPr lang="en-US" sz="1800" dirty="0"/>
          </a:p>
        </p:txBody>
      </p:sp>
      <p:sp>
        <p:nvSpPr>
          <p:cNvPr id="23" name="Text 19"/>
          <p:cNvSpPr/>
          <p:nvPr/>
        </p:nvSpPr>
        <p:spPr>
          <a:xfrm>
            <a:off x="1645920" y="4334256"/>
            <a:ext cx="3200400" cy="777240"/>
          </a:xfrm>
          <a:prstGeom prst="rect">
            <a:avLst/>
          </a:prstGeom>
          <a:noFill/>
          <a:ln/>
        </p:spPr>
        <p:txBody>
          <a:bodyPr wrap="square" lIns="0" tIns="0" rIns="0" bIns="0" rtlCol="0" anchor="ctr"/>
          <a:lstStyle/>
          <a:p>
            <a:pPr indent="0" marL="0">
              <a:buNone/>
            </a:pPr>
            <a:r>
              <a:rPr lang="en-US" sz="1600" b="1" dirty="0">
                <a:solidFill>
                  <a:srgbClr val="0E2A47"/>
                </a:solidFill>
                <a:latin typeface="Calibri" pitchFamily="34" charset="0"/>
                <a:ea typeface="Calibri" pitchFamily="34" charset="-122"/>
                <a:cs typeface="Calibri" pitchFamily="34" charset="-120"/>
              </a:rPr>
              <a:t>Meridian Group</a:t>
            </a:r>
            <a:endParaRPr lang="en-US" sz="1600" dirty="0"/>
          </a:p>
        </p:txBody>
      </p:sp>
      <p:sp>
        <p:nvSpPr>
          <p:cNvPr id="24" name="Text 20"/>
          <p:cNvSpPr/>
          <p:nvPr/>
        </p:nvSpPr>
        <p:spPr>
          <a:xfrm>
            <a:off x="4846320" y="4334256"/>
            <a:ext cx="6492240" cy="777240"/>
          </a:xfrm>
          <a:prstGeom prst="rect">
            <a:avLst/>
          </a:prstGeom>
          <a:noFill/>
          <a:ln/>
        </p:spPr>
        <p:txBody>
          <a:bodyPr wrap="square" lIns="0" tIns="0" rIns="0" bIns="0" rtlCol="0" anchor="ctr"/>
          <a:lstStyle/>
          <a:p>
            <a:pPr indent="0" marL="0">
              <a:buNone/>
            </a:pPr>
            <a:r>
              <a:rPr lang="en-US" sz="1300" dirty="0">
                <a:solidFill>
                  <a:srgbClr val="1A1A1A"/>
                </a:solidFill>
                <a:latin typeface="Calibri" pitchFamily="34" charset="0"/>
                <a:ea typeface="Calibri" pitchFamily="34" charset="-122"/>
                <a:cs typeface="Calibri" pitchFamily="34" charset="-120"/>
              </a:rPr>
              <a:t>Deployed Riley with this approval ceiling.</a:t>
            </a:r>
            <a:endParaRPr lang="en-US" sz="1300" dirty="0"/>
          </a:p>
        </p:txBody>
      </p:sp>
      <p:sp>
        <p:nvSpPr>
          <p:cNvPr id="25" name="Shape 21"/>
          <p:cNvSpPr/>
          <p:nvPr/>
        </p:nvSpPr>
        <p:spPr>
          <a:xfrm>
            <a:off x="731520" y="5221224"/>
            <a:ext cx="10698480" cy="777240"/>
          </a:xfrm>
          <a:prstGeom prst="rect">
            <a:avLst/>
          </a:prstGeom>
          <a:solidFill>
            <a:srgbClr val="FFFFFF"/>
          </a:solidFill>
          <a:ln w="10160">
            <a:solidFill>
              <a:srgbClr val="DDDDDD"/>
            </a:solidFill>
            <a:prstDash val="solid"/>
          </a:ln>
        </p:spPr>
      </p:sp>
      <p:sp>
        <p:nvSpPr>
          <p:cNvPr id="26" name="Shape 22"/>
          <p:cNvSpPr/>
          <p:nvPr/>
        </p:nvSpPr>
        <p:spPr>
          <a:xfrm>
            <a:off x="914400" y="5330952"/>
            <a:ext cx="548640" cy="548640"/>
          </a:xfrm>
          <a:prstGeom prst="ellipse">
            <a:avLst/>
          </a:prstGeom>
          <a:solidFill>
            <a:srgbClr val="0E2A47"/>
          </a:solidFill>
          <a:ln w="12700">
            <a:solidFill>
              <a:srgbClr val="0E2A47"/>
            </a:solidFill>
            <a:prstDash val="solid"/>
          </a:ln>
        </p:spPr>
      </p:sp>
      <p:sp>
        <p:nvSpPr>
          <p:cNvPr id="27" name="Text 23"/>
          <p:cNvSpPr/>
          <p:nvPr/>
        </p:nvSpPr>
        <p:spPr>
          <a:xfrm>
            <a:off x="914400" y="5330952"/>
            <a:ext cx="548640" cy="548640"/>
          </a:xfrm>
          <a:prstGeom prst="rect">
            <a:avLst/>
          </a:prstGeom>
          <a:noFill/>
          <a:ln/>
        </p:spPr>
        <p:txBody>
          <a:bodyPr wrap="square" lIns="0" tIns="0" rIns="0" bIns="0" rtlCol="0" anchor="ctr"/>
          <a:lstStyle/>
          <a:p>
            <a:pPr algn="ctr" indent="0" marL="0">
              <a:buNone/>
            </a:pPr>
            <a:r>
              <a:rPr lang="en-US" sz="1800" b="1" dirty="0">
                <a:solidFill>
                  <a:srgbClr val="FFFFFF"/>
                </a:solidFill>
                <a:latin typeface="Georgia" pitchFamily="34" charset="0"/>
                <a:ea typeface="Georgia" pitchFamily="34" charset="-122"/>
                <a:cs typeface="Georgia" pitchFamily="34" charset="-120"/>
              </a:rPr>
              <a:t>D</a:t>
            </a:r>
            <a:endParaRPr lang="en-US" sz="1800" dirty="0"/>
          </a:p>
        </p:txBody>
      </p:sp>
      <p:sp>
        <p:nvSpPr>
          <p:cNvPr id="28" name="Text 24"/>
          <p:cNvSpPr/>
          <p:nvPr/>
        </p:nvSpPr>
        <p:spPr>
          <a:xfrm>
            <a:off x="1645920" y="5221224"/>
            <a:ext cx="3200400" cy="777240"/>
          </a:xfrm>
          <a:prstGeom prst="rect">
            <a:avLst/>
          </a:prstGeom>
          <a:noFill/>
          <a:ln/>
        </p:spPr>
        <p:txBody>
          <a:bodyPr wrap="square" lIns="0" tIns="0" rIns="0" bIns="0" rtlCol="0" anchor="ctr"/>
          <a:lstStyle/>
          <a:p>
            <a:pPr indent="0" marL="0">
              <a:buNone/>
            </a:pPr>
            <a:r>
              <a:rPr lang="en-US" sz="1600" b="1" dirty="0">
                <a:solidFill>
                  <a:srgbClr val="0E2A47"/>
                </a:solidFill>
                <a:latin typeface="Calibri" pitchFamily="34" charset="0"/>
                <a:ea typeface="Calibri" pitchFamily="34" charset="-122"/>
                <a:cs typeface="Calibri" pitchFamily="34" charset="-120"/>
              </a:rPr>
              <a:t>Microsoft</a:t>
            </a:r>
            <a:endParaRPr lang="en-US" sz="1600" dirty="0"/>
          </a:p>
        </p:txBody>
      </p:sp>
      <p:sp>
        <p:nvSpPr>
          <p:cNvPr id="29" name="Text 25"/>
          <p:cNvSpPr/>
          <p:nvPr/>
        </p:nvSpPr>
        <p:spPr>
          <a:xfrm>
            <a:off x="4846320" y="5221224"/>
            <a:ext cx="6492240" cy="777240"/>
          </a:xfrm>
          <a:prstGeom prst="rect">
            <a:avLst/>
          </a:prstGeom>
          <a:noFill/>
          <a:ln/>
        </p:spPr>
        <p:txBody>
          <a:bodyPr wrap="square" lIns="0" tIns="0" rIns="0" bIns="0" rtlCol="0" anchor="ctr"/>
          <a:lstStyle/>
          <a:p>
            <a:pPr indent="0" marL="0">
              <a:buNone/>
            </a:pPr>
            <a:r>
              <a:rPr lang="en-US" sz="1300" dirty="0">
                <a:solidFill>
                  <a:srgbClr val="1A1A1A"/>
                </a:solidFill>
                <a:latin typeface="Calibri" pitchFamily="34" charset="0"/>
                <a:ea typeface="Calibri" pitchFamily="34" charset="-122"/>
                <a:cs typeface="Calibri" pitchFamily="34" charset="-120"/>
              </a:rPr>
              <a:t>Built the agent platform Riley runs on.</a:t>
            </a:r>
            <a:endParaRPr lang="en-US" sz="1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E2A47"/>
        </a:solidFill>
      </p:bgPr>
    </p:bg>
    <p:spTree>
      <p:nvGrpSpPr>
        <p:cNvPr id="1" name=""/>
        <p:cNvGrpSpPr/>
        <p:nvPr/>
      </p:nvGrpSpPr>
      <p:grpSpPr>
        <a:xfrm>
          <a:off x="0" y="0"/>
          <a:ext cx="0" cy="0"/>
          <a:chOff x="0" y="0"/>
          <a:chExt cx="0" cy="0"/>
        </a:xfrm>
      </p:grpSpPr>
      <p:pic>
        <p:nvPicPr>
          <p:cNvPr id="2" name="Image 0" descr="/home/claude/ailitkit_logo.png">    </p:cNvPr>
          <p:cNvPicPr>
            <a:picLocks noChangeAspect="1"/>
          </p:cNvPicPr>
          <p:nvPr/>
        </p:nvPicPr>
        <p:blipFill>
          <a:blip r:embed="rId1"/>
          <a:stretch>
            <a:fillRect/>
          </a:stretch>
        </p:blipFill>
        <p:spPr>
          <a:xfrm>
            <a:off x="502920" y="292608"/>
            <a:ext cx="457200" cy="457200"/>
          </a:xfrm>
          <a:prstGeom prst="rect">
            <a:avLst/>
          </a:prstGeom>
        </p:spPr>
      </p:pic>
      <p:sp>
        <p:nvSpPr>
          <p:cNvPr id="3" name="Text 0"/>
          <p:cNvSpPr/>
          <p:nvPr/>
        </p:nvSpPr>
        <p:spPr>
          <a:xfrm>
            <a:off x="1097280" y="292608"/>
            <a:ext cx="7315200" cy="457200"/>
          </a:xfrm>
          <a:prstGeom prst="rect">
            <a:avLst/>
          </a:prstGeom>
          <a:noFill/>
          <a:ln/>
        </p:spPr>
        <p:txBody>
          <a:bodyPr wrap="square" lIns="0" tIns="0" rIns="0" bIns="0" rtlCol="0" anchor="ctr"/>
          <a:lstStyle/>
          <a:p>
            <a:pPr indent="0" marL="0">
              <a:buNone/>
            </a:pPr>
            <a:r>
              <a:rPr lang="en-US" sz="1000" b="1" spc="400" kern="0" dirty="0">
                <a:solidFill>
                  <a:srgbClr val="0FA3A3"/>
                </a:solidFill>
                <a:latin typeface="Calibri" pitchFamily="34" charset="0"/>
                <a:ea typeface="Calibri" pitchFamily="34" charset="-122"/>
                <a:cs typeface="Calibri" pitchFamily="34" charset="-120"/>
              </a:rPr>
              <a:t>THE BIG QUESTION</a:t>
            </a:r>
            <a:endParaRPr lang="en-US" sz="1000" dirty="0"/>
          </a:p>
        </p:txBody>
      </p:sp>
      <p:sp>
        <p:nvSpPr>
          <p:cNvPr id="4" name="Text 1"/>
          <p:cNvSpPr/>
          <p:nvPr/>
        </p:nvSpPr>
        <p:spPr>
          <a:xfrm>
            <a:off x="10515600" y="292608"/>
            <a:ext cx="1188720" cy="457200"/>
          </a:xfrm>
          <a:prstGeom prst="rect">
            <a:avLst/>
          </a:prstGeom>
          <a:noFill/>
          <a:ln/>
        </p:spPr>
        <p:txBody>
          <a:bodyPr wrap="square" lIns="0" tIns="0" rIns="0" bIns="0" rtlCol="0" anchor="ctr"/>
          <a:lstStyle/>
          <a:p>
            <a:pPr algn="r" indent="0" marL="0">
              <a:buNone/>
            </a:pPr>
            <a:r>
              <a:rPr lang="en-US" sz="1000" b="1" spc="400" kern="0" dirty="0">
                <a:solidFill>
                  <a:srgbClr val="FFFFFF"/>
                </a:solidFill>
                <a:latin typeface="Calibri" pitchFamily="34" charset="0"/>
                <a:ea typeface="Calibri" pitchFamily="34" charset="-122"/>
                <a:cs typeface="Calibri" pitchFamily="34" charset="-120"/>
              </a:rPr>
              <a:t>08 / 13</a:t>
            </a:r>
            <a:endParaRPr lang="en-US" sz="1000" dirty="0"/>
          </a:p>
        </p:txBody>
      </p:sp>
      <p:sp>
        <p:nvSpPr>
          <p:cNvPr id="5" name="Text 2"/>
          <p:cNvSpPr/>
          <p:nvPr/>
        </p:nvSpPr>
        <p:spPr>
          <a:xfrm>
            <a:off x="502920" y="6400800"/>
            <a:ext cx="5486400" cy="274320"/>
          </a:xfrm>
          <a:prstGeom prst="rect">
            <a:avLst/>
          </a:prstGeom>
          <a:noFill/>
          <a:ln/>
        </p:spPr>
        <p:txBody>
          <a:bodyPr wrap="square" lIns="0" tIns="0" rIns="0" bIns="0" rtlCol="0" anchor="ctr"/>
          <a:lstStyle/>
          <a:p>
            <a:pPr indent="0" marL="0">
              <a:buNone/>
            </a:pPr>
            <a:r>
              <a:rPr lang="en-US" sz="900" b="1" dirty="0">
                <a:solidFill>
                  <a:srgbClr val="0FA3A3"/>
                </a:solidFill>
                <a:latin typeface="Calibri" pitchFamily="34" charset="0"/>
                <a:ea typeface="Calibri" pitchFamily="34" charset="-122"/>
                <a:cs typeface="Calibri" pitchFamily="34" charset="-120"/>
              </a:rPr>
              <a:t>AI</a:t>
            </a:r>
            <a:pPr indent="0" marL="0">
              <a:buNone/>
            </a:pPr>
            <a:r>
              <a:rPr lang="en-US" sz="900" b="1" dirty="0">
                <a:solidFill>
                  <a:srgbClr val="FFFFFF"/>
                </a:solidFill>
                <a:latin typeface="Calibri" pitchFamily="34" charset="0"/>
                <a:ea typeface="Calibri" pitchFamily="34" charset="-122"/>
                <a:cs typeface="Calibri" pitchFamily="34" charset="-120"/>
              </a:rPr>
              <a:t>LitKit</a:t>
            </a:r>
            <a:pPr indent="0" marL="0">
              <a:buNone/>
            </a:pPr>
            <a:r>
              <a:rPr lang="en-US" sz="900" dirty="0">
                <a:solidFill>
                  <a:srgbClr val="8FA0B0"/>
                </a:solidFill>
                <a:latin typeface="Calibri" pitchFamily="34" charset="0"/>
                <a:ea typeface="Calibri" pitchFamily="34" charset="-122"/>
                <a:cs typeface="Calibri" pitchFamily="34" charset="-120"/>
              </a:rPr>
              <a:t>  ·  ailitkit.com</a:t>
            </a:r>
            <a:endParaRPr lang="en-US" sz="900" dirty="0"/>
          </a:p>
        </p:txBody>
      </p:sp>
      <p:sp>
        <p:nvSpPr>
          <p:cNvPr id="6" name="Text 3"/>
          <p:cNvSpPr/>
          <p:nvPr/>
        </p:nvSpPr>
        <p:spPr>
          <a:xfrm>
            <a:off x="6400800" y="6400800"/>
            <a:ext cx="5257800" cy="274320"/>
          </a:xfrm>
          <a:prstGeom prst="rect">
            <a:avLst/>
          </a:prstGeom>
          <a:noFill/>
          <a:ln/>
        </p:spPr>
        <p:txBody>
          <a:bodyPr wrap="square" lIns="0" tIns="0" rIns="0" bIns="0" rtlCol="0" anchor="ctr"/>
          <a:lstStyle/>
          <a:p>
            <a:pPr algn="r" indent="0" marL="0">
              <a:buNone/>
            </a:pPr>
            <a:r>
              <a:rPr lang="en-US" sz="900" i="1" dirty="0">
                <a:solidFill>
                  <a:srgbClr val="8FA0B0"/>
                </a:solidFill>
                <a:latin typeface="Calibri" pitchFamily="34" charset="0"/>
                <a:ea typeface="Calibri" pitchFamily="34" charset="-122"/>
                <a:cs typeface="Calibri" pitchFamily="34" charset="-120"/>
              </a:rPr>
              <a:t>Meet Your New Colleague · 60 min</a:t>
            </a:r>
            <a:endParaRPr lang="en-US" sz="900" dirty="0"/>
          </a:p>
        </p:txBody>
      </p:sp>
      <p:sp>
        <p:nvSpPr>
          <p:cNvPr id="8" name="Text 4"/>
          <p:cNvSpPr/>
          <p:nvPr/>
        </p:nvSpPr>
        <p:spPr>
          <a:xfrm>
            <a:off x="731520" y="1463040"/>
            <a:ext cx="10515600" cy="548640"/>
          </a:xfrm>
          <a:prstGeom prst="rect">
            <a:avLst/>
          </a:prstGeom>
          <a:noFill/>
          <a:ln/>
        </p:spPr>
        <p:txBody>
          <a:bodyPr wrap="square" lIns="0" tIns="0" rIns="0" bIns="0" rtlCol="0" anchor="t"/>
          <a:lstStyle/>
          <a:p>
            <a:pPr indent="0" marL="0">
              <a:buNone/>
            </a:pPr>
            <a:r>
              <a:rPr lang="en-US" sz="1400" b="1" spc="400" kern="0" dirty="0">
                <a:solidFill>
                  <a:srgbClr val="0FA3A3"/>
                </a:solidFill>
                <a:latin typeface="Calibri" pitchFamily="34" charset="0"/>
                <a:ea typeface="Calibri" pitchFamily="34" charset="-122"/>
                <a:cs typeface="Calibri" pitchFamily="34" charset="-120"/>
              </a:rPr>
              <a:t>A HUMAN JUNIOR CAN BE FIRED.</a:t>
            </a:r>
            <a:endParaRPr lang="en-US" sz="1400" dirty="0"/>
          </a:p>
        </p:txBody>
      </p:sp>
      <p:sp>
        <p:nvSpPr>
          <p:cNvPr id="9" name="Text 5"/>
          <p:cNvSpPr/>
          <p:nvPr/>
        </p:nvSpPr>
        <p:spPr>
          <a:xfrm>
            <a:off x="731520" y="2011680"/>
            <a:ext cx="10515600" cy="914400"/>
          </a:xfrm>
          <a:prstGeom prst="rect">
            <a:avLst/>
          </a:prstGeom>
          <a:noFill/>
          <a:ln/>
        </p:spPr>
        <p:txBody>
          <a:bodyPr wrap="square" lIns="0" tIns="0" rIns="0" bIns="0" rtlCol="0" anchor="t"/>
          <a:lstStyle/>
          <a:p>
            <a:pPr indent="0" marL="0">
              <a:buNone/>
            </a:pPr>
            <a:r>
              <a:rPr lang="en-US" sz="5000" b="1" dirty="0">
                <a:solidFill>
                  <a:srgbClr val="FFFFFF"/>
                </a:solidFill>
                <a:latin typeface="Georgia" pitchFamily="34" charset="0"/>
                <a:ea typeface="Georgia" pitchFamily="34" charset="-122"/>
                <a:cs typeface="Georgia" pitchFamily="34" charset="-120"/>
              </a:rPr>
              <a:t>Riley cannot.</a:t>
            </a:r>
            <a:endParaRPr lang="en-US" sz="5000" dirty="0"/>
          </a:p>
        </p:txBody>
      </p:sp>
      <p:sp>
        <p:nvSpPr>
          <p:cNvPr id="10" name="Shape 6"/>
          <p:cNvSpPr/>
          <p:nvPr/>
        </p:nvSpPr>
        <p:spPr>
          <a:xfrm>
            <a:off x="731520" y="3657600"/>
            <a:ext cx="73152" cy="2194560"/>
          </a:xfrm>
          <a:prstGeom prst="rect">
            <a:avLst/>
          </a:prstGeom>
          <a:solidFill>
            <a:srgbClr val="12B5A8"/>
          </a:solidFill>
          <a:ln w="12700">
            <a:solidFill>
              <a:srgbClr val="12B5A8"/>
            </a:solidFill>
            <a:prstDash val="solid"/>
          </a:ln>
        </p:spPr>
      </p:sp>
      <p:sp>
        <p:nvSpPr>
          <p:cNvPr id="11" name="Text 7"/>
          <p:cNvSpPr/>
          <p:nvPr/>
        </p:nvSpPr>
        <p:spPr>
          <a:xfrm>
            <a:off x="1005840" y="3657600"/>
            <a:ext cx="10424160" cy="1463040"/>
          </a:xfrm>
          <a:prstGeom prst="rect">
            <a:avLst/>
          </a:prstGeom>
          <a:noFill/>
          <a:ln/>
        </p:spPr>
        <p:txBody>
          <a:bodyPr wrap="square" lIns="0" tIns="0" rIns="0" bIns="0" rtlCol="0" anchor="t"/>
          <a:lstStyle/>
          <a:p>
            <a:pPr indent="0" marL="0">
              <a:buNone/>
            </a:pPr>
            <a:r>
              <a:rPr lang="en-US" sz="2200" i="1" dirty="0">
                <a:solidFill>
                  <a:srgbClr val="FFFFFF"/>
                </a:solidFill>
                <a:latin typeface="Georgia" pitchFamily="34" charset="0"/>
                <a:ea typeface="Georgia" pitchFamily="34" charset="-122"/>
                <a:cs typeface="Georgia" pitchFamily="34" charset="-120"/>
              </a:rPr>
              <a:t>Riley does not have a contract.</a:t>
            </a:r>
            <a:endParaRPr lang="en-US" sz="2200" dirty="0"/>
          </a:p>
          <a:p>
            <a:pPr indent="0" marL="0">
              <a:buNone/>
            </a:pPr>
            <a:r>
              <a:rPr lang="en-US" sz="2200" i="1" dirty="0">
                <a:solidFill>
                  <a:srgbClr val="FFFFFF"/>
                </a:solidFill>
                <a:latin typeface="Georgia" pitchFamily="34" charset="0"/>
                <a:ea typeface="Georgia" pitchFamily="34" charset="-122"/>
                <a:cs typeface="Georgia" pitchFamily="34" charset="-120"/>
              </a:rPr>
              <a:t>Riley does not have a Disciplinary Committee.</a:t>
            </a:r>
            <a:endParaRPr lang="en-US" sz="2200" dirty="0"/>
          </a:p>
          <a:p>
            <a:pPr indent="0" marL="0">
              <a:buNone/>
            </a:pPr>
            <a:r>
              <a:rPr lang="en-US" sz="2200" i="1" dirty="0">
                <a:solidFill>
                  <a:srgbClr val="FFFFFF"/>
                </a:solidFill>
                <a:latin typeface="Georgia" pitchFamily="34" charset="0"/>
                <a:ea typeface="Georgia" pitchFamily="34" charset="-122"/>
                <a:cs typeface="Georgia" pitchFamily="34" charset="-120"/>
              </a:rPr>
              <a:t>Riley does not have a stake.</a:t>
            </a:r>
            <a:endParaRPr lang="en-US" sz="2200" dirty="0"/>
          </a:p>
        </p:txBody>
      </p:sp>
      <p:sp>
        <p:nvSpPr>
          <p:cNvPr id="12" name="Text 8"/>
          <p:cNvSpPr/>
          <p:nvPr/>
        </p:nvSpPr>
        <p:spPr>
          <a:xfrm>
            <a:off x="1005840" y="5303520"/>
            <a:ext cx="10424160" cy="548640"/>
          </a:xfrm>
          <a:prstGeom prst="rect">
            <a:avLst/>
          </a:prstGeom>
          <a:noFill/>
          <a:ln/>
        </p:spPr>
        <p:txBody>
          <a:bodyPr wrap="square" lIns="0" tIns="0" rIns="0" bIns="0" rtlCol="0" anchor="t"/>
          <a:lstStyle/>
          <a:p>
            <a:pPr indent="0" marL="0">
              <a:buNone/>
            </a:pPr>
            <a:r>
              <a:rPr lang="en-US" sz="2200" i="1" dirty="0">
                <a:solidFill>
                  <a:srgbClr val="12B5A8"/>
                </a:solidFill>
                <a:latin typeface="Georgia" pitchFamily="34" charset="0"/>
                <a:ea typeface="Georgia" pitchFamily="34" charset="-122"/>
                <a:cs typeface="Georgia" pitchFamily="34" charset="-120"/>
              </a:rPr>
              <a:t>So what does "accountability" even mean here?</a:t>
            </a:r>
            <a:endParaRPr lang="en-US" sz="2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AFAF7"/>
        </a:solidFill>
      </p:bgPr>
    </p:bg>
    <p:spTree>
      <p:nvGrpSpPr>
        <p:cNvPr id="1" name=""/>
        <p:cNvGrpSpPr/>
        <p:nvPr/>
      </p:nvGrpSpPr>
      <p:grpSpPr>
        <a:xfrm>
          <a:off x="0" y="0"/>
          <a:ext cx="0" cy="0"/>
          <a:chOff x="0" y="0"/>
          <a:chExt cx="0" cy="0"/>
        </a:xfrm>
      </p:grpSpPr>
      <p:pic>
        <p:nvPicPr>
          <p:cNvPr id="2" name="Image 0" descr="/home/claude/ailitkit_logo.png">    </p:cNvPr>
          <p:cNvPicPr>
            <a:picLocks noChangeAspect="1"/>
          </p:cNvPicPr>
          <p:nvPr/>
        </p:nvPicPr>
        <p:blipFill>
          <a:blip r:embed="rId1"/>
          <a:stretch>
            <a:fillRect/>
          </a:stretch>
        </p:blipFill>
        <p:spPr>
          <a:xfrm>
            <a:off x="502920" y="292608"/>
            <a:ext cx="457200" cy="457200"/>
          </a:xfrm>
          <a:prstGeom prst="rect">
            <a:avLst/>
          </a:prstGeom>
        </p:spPr>
      </p:pic>
      <p:sp>
        <p:nvSpPr>
          <p:cNvPr id="3" name="Text 0"/>
          <p:cNvSpPr/>
          <p:nvPr/>
        </p:nvSpPr>
        <p:spPr>
          <a:xfrm>
            <a:off x="1097280" y="292608"/>
            <a:ext cx="7315200" cy="457200"/>
          </a:xfrm>
          <a:prstGeom prst="rect">
            <a:avLst/>
          </a:prstGeom>
          <a:noFill/>
          <a:ln/>
        </p:spPr>
        <p:txBody>
          <a:bodyPr wrap="square" lIns="0" tIns="0" rIns="0" bIns="0" rtlCol="0" anchor="ctr"/>
          <a:lstStyle/>
          <a:p>
            <a:pPr indent="0" marL="0">
              <a:buNone/>
            </a:pPr>
            <a:r>
              <a:rPr lang="en-US" sz="1000" b="1" spc="400" kern="0" dirty="0">
                <a:solidFill>
                  <a:srgbClr val="8FA0B0"/>
                </a:solidFill>
                <a:latin typeface="Calibri" pitchFamily="34" charset="0"/>
                <a:ea typeface="Calibri" pitchFamily="34" charset="-122"/>
                <a:cs typeface="Calibri" pitchFamily="34" charset="-120"/>
              </a:rPr>
              <a:t>MOMENT 3 · THE QUARTERLY REVIEW · 16 MIN</a:t>
            </a:r>
            <a:endParaRPr lang="en-US" sz="1000" dirty="0"/>
          </a:p>
        </p:txBody>
      </p:sp>
      <p:sp>
        <p:nvSpPr>
          <p:cNvPr id="4" name="Text 1"/>
          <p:cNvSpPr/>
          <p:nvPr/>
        </p:nvSpPr>
        <p:spPr>
          <a:xfrm>
            <a:off x="10515600" y="292608"/>
            <a:ext cx="1188720" cy="457200"/>
          </a:xfrm>
          <a:prstGeom prst="rect">
            <a:avLst/>
          </a:prstGeom>
          <a:noFill/>
          <a:ln/>
        </p:spPr>
        <p:txBody>
          <a:bodyPr wrap="square" lIns="0" tIns="0" rIns="0" bIns="0" rtlCol="0" anchor="ctr"/>
          <a:lstStyle/>
          <a:p>
            <a:pPr algn="r" indent="0" marL="0">
              <a:buNone/>
            </a:pPr>
            <a:r>
              <a:rPr lang="en-US" sz="1000" b="1" spc="400" kern="0" dirty="0">
                <a:solidFill>
                  <a:srgbClr val="0E2A47"/>
                </a:solidFill>
                <a:latin typeface="Calibri" pitchFamily="34" charset="0"/>
                <a:ea typeface="Calibri" pitchFamily="34" charset="-122"/>
                <a:cs typeface="Calibri" pitchFamily="34" charset="-120"/>
              </a:rPr>
              <a:t>09 / 13</a:t>
            </a:r>
            <a:endParaRPr lang="en-US" sz="1000" dirty="0"/>
          </a:p>
        </p:txBody>
      </p:sp>
      <p:sp>
        <p:nvSpPr>
          <p:cNvPr id="5" name="Text 2"/>
          <p:cNvSpPr/>
          <p:nvPr/>
        </p:nvSpPr>
        <p:spPr>
          <a:xfrm>
            <a:off x="502920" y="6400800"/>
            <a:ext cx="5486400" cy="274320"/>
          </a:xfrm>
          <a:prstGeom prst="rect">
            <a:avLst/>
          </a:prstGeom>
          <a:noFill/>
          <a:ln/>
        </p:spPr>
        <p:txBody>
          <a:bodyPr wrap="square" lIns="0" tIns="0" rIns="0" bIns="0" rtlCol="0" anchor="ctr"/>
          <a:lstStyle/>
          <a:p>
            <a:pPr indent="0" marL="0">
              <a:buNone/>
            </a:pPr>
            <a:r>
              <a:rPr lang="en-US" sz="900" b="1" dirty="0">
                <a:solidFill>
                  <a:srgbClr val="0FA3A3"/>
                </a:solidFill>
                <a:latin typeface="Calibri" pitchFamily="34" charset="0"/>
                <a:ea typeface="Calibri" pitchFamily="34" charset="-122"/>
                <a:cs typeface="Calibri" pitchFamily="34" charset="-120"/>
              </a:rPr>
              <a:t>AI</a:t>
            </a:r>
            <a:pPr indent="0" marL="0">
              <a:buNone/>
            </a:pPr>
            <a:r>
              <a:rPr lang="en-US" sz="900" b="1" dirty="0">
                <a:solidFill>
                  <a:srgbClr val="0E2A47"/>
                </a:solidFill>
                <a:latin typeface="Calibri" pitchFamily="34" charset="0"/>
                <a:ea typeface="Calibri" pitchFamily="34" charset="-122"/>
                <a:cs typeface="Calibri" pitchFamily="34" charset="-120"/>
              </a:rPr>
              <a:t>LitKit</a:t>
            </a:r>
            <a:pPr indent="0" marL="0">
              <a:buNone/>
            </a:pPr>
            <a:r>
              <a:rPr lang="en-US" sz="900" dirty="0">
                <a:solidFill>
                  <a:srgbClr val="8FA0B0"/>
                </a:solidFill>
                <a:latin typeface="Calibri" pitchFamily="34" charset="0"/>
                <a:ea typeface="Calibri" pitchFamily="34" charset="-122"/>
                <a:cs typeface="Calibri" pitchFamily="34" charset="-120"/>
              </a:rPr>
              <a:t>  ·  ailitkit.com</a:t>
            </a:r>
            <a:endParaRPr lang="en-US" sz="900" dirty="0"/>
          </a:p>
        </p:txBody>
      </p:sp>
      <p:sp>
        <p:nvSpPr>
          <p:cNvPr id="6" name="Text 3"/>
          <p:cNvSpPr/>
          <p:nvPr/>
        </p:nvSpPr>
        <p:spPr>
          <a:xfrm>
            <a:off x="6400800" y="6400800"/>
            <a:ext cx="5257800" cy="274320"/>
          </a:xfrm>
          <a:prstGeom prst="rect">
            <a:avLst/>
          </a:prstGeom>
          <a:noFill/>
          <a:ln/>
        </p:spPr>
        <p:txBody>
          <a:bodyPr wrap="square" lIns="0" tIns="0" rIns="0" bIns="0" rtlCol="0" anchor="ctr"/>
          <a:lstStyle/>
          <a:p>
            <a:pPr algn="r" indent="0" marL="0">
              <a:buNone/>
            </a:pPr>
            <a:r>
              <a:rPr lang="en-US" sz="900" i="1" dirty="0">
                <a:solidFill>
                  <a:srgbClr val="8FA0B0"/>
                </a:solidFill>
                <a:latin typeface="Calibri" pitchFamily="34" charset="0"/>
                <a:ea typeface="Calibri" pitchFamily="34" charset="-122"/>
                <a:cs typeface="Calibri" pitchFamily="34" charset="-120"/>
              </a:rPr>
              <a:t>Meet Your New Colleague · 60 min</a:t>
            </a:r>
            <a:endParaRPr lang="en-US" sz="900" dirty="0"/>
          </a:p>
        </p:txBody>
      </p:sp>
      <p:sp>
        <p:nvSpPr>
          <p:cNvPr id="8" name="Shape 4"/>
          <p:cNvSpPr/>
          <p:nvPr/>
        </p:nvSpPr>
        <p:spPr>
          <a:xfrm>
            <a:off x="731520" y="1280160"/>
            <a:ext cx="10698480" cy="384048"/>
          </a:xfrm>
          <a:prstGeom prst="rect">
            <a:avLst/>
          </a:prstGeom>
          <a:solidFill>
            <a:srgbClr val="0E2A47"/>
          </a:solidFill>
          <a:ln w="12700">
            <a:solidFill>
              <a:srgbClr val="0E2A47"/>
            </a:solidFill>
            <a:prstDash val="solid"/>
          </a:ln>
        </p:spPr>
      </p:sp>
      <p:sp>
        <p:nvSpPr>
          <p:cNvPr id="9" name="Text 5"/>
          <p:cNvSpPr/>
          <p:nvPr/>
        </p:nvSpPr>
        <p:spPr>
          <a:xfrm>
            <a:off x="896112" y="1280160"/>
            <a:ext cx="10424160" cy="384048"/>
          </a:xfrm>
          <a:prstGeom prst="rect">
            <a:avLst/>
          </a:prstGeom>
          <a:noFill/>
          <a:ln/>
        </p:spPr>
        <p:txBody>
          <a:bodyPr wrap="square" lIns="0" tIns="0" rIns="0" bIns="0" rtlCol="0" anchor="ctr"/>
          <a:lstStyle/>
          <a:p>
            <a:pPr indent="0" marL="0">
              <a:buNone/>
            </a:pPr>
            <a:r>
              <a:rPr lang="en-US" sz="1000" b="1" spc="400" kern="0" dirty="0">
                <a:solidFill>
                  <a:srgbClr val="FFFFFF"/>
                </a:solidFill>
                <a:latin typeface="Calibri" pitchFamily="34" charset="0"/>
                <a:ea typeface="Calibri" pitchFamily="34" charset="-122"/>
                <a:cs typeface="Calibri" pitchFamily="34" charset="-120"/>
              </a:rPr>
              <a:t>MERIDIAN GROUP  ·  HR INTERNAL MEMO  ·  CONFIDENTIAL</a:t>
            </a:r>
            <a:endParaRPr lang="en-US" sz="1000" dirty="0"/>
          </a:p>
        </p:txBody>
      </p:sp>
      <p:sp>
        <p:nvSpPr>
          <p:cNvPr id="10" name="Shape 6"/>
          <p:cNvSpPr/>
          <p:nvPr/>
        </p:nvSpPr>
        <p:spPr>
          <a:xfrm>
            <a:off x="731520" y="1664208"/>
            <a:ext cx="10698480" cy="4389120"/>
          </a:xfrm>
          <a:prstGeom prst="rect">
            <a:avLst/>
          </a:prstGeom>
          <a:solidFill>
            <a:srgbClr val="FFFFFF"/>
          </a:solidFill>
          <a:ln w="15240">
            <a:solidFill>
              <a:srgbClr val="0E2A47"/>
            </a:solidFill>
            <a:prstDash val="solid"/>
          </a:ln>
        </p:spPr>
      </p:sp>
      <p:sp>
        <p:nvSpPr>
          <p:cNvPr id="11" name="Text 7"/>
          <p:cNvSpPr/>
          <p:nvPr/>
        </p:nvSpPr>
        <p:spPr>
          <a:xfrm>
            <a:off x="914400" y="1755648"/>
            <a:ext cx="1097280" cy="256032"/>
          </a:xfrm>
          <a:prstGeom prst="rect">
            <a:avLst/>
          </a:prstGeom>
          <a:noFill/>
          <a:ln/>
        </p:spPr>
        <p:txBody>
          <a:bodyPr wrap="square" lIns="0" tIns="0" rIns="0" bIns="0" rtlCol="0" anchor="ctr"/>
          <a:lstStyle/>
          <a:p>
            <a:pPr indent="0" marL="0">
              <a:buNone/>
            </a:pPr>
            <a:r>
              <a:rPr lang="en-US" sz="900" b="1" spc="200" kern="0" dirty="0">
                <a:solidFill>
                  <a:srgbClr val="8090A0"/>
                </a:solidFill>
                <a:latin typeface="Calibri" pitchFamily="34" charset="0"/>
                <a:ea typeface="Calibri" pitchFamily="34" charset="-122"/>
                <a:cs typeface="Calibri" pitchFamily="34" charset="-120"/>
              </a:rPr>
              <a:t>FROM</a:t>
            </a:r>
            <a:endParaRPr lang="en-US" sz="900" dirty="0"/>
          </a:p>
        </p:txBody>
      </p:sp>
      <p:sp>
        <p:nvSpPr>
          <p:cNvPr id="12" name="Text 8"/>
          <p:cNvSpPr/>
          <p:nvPr/>
        </p:nvSpPr>
        <p:spPr>
          <a:xfrm>
            <a:off x="2011680" y="1755648"/>
            <a:ext cx="9326880" cy="256032"/>
          </a:xfrm>
          <a:prstGeom prst="rect">
            <a:avLst/>
          </a:prstGeom>
          <a:noFill/>
          <a:ln/>
        </p:spPr>
        <p:txBody>
          <a:bodyPr wrap="square" lIns="0" tIns="0" rIns="0" bIns="0" rtlCol="0" anchor="ctr"/>
          <a:lstStyle/>
          <a:p>
            <a:pPr indent="0" marL="0">
              <a:buNone/>
            </a:pPr>
            <a:r>
              <a:rPr lang="en-US" sz="1100" dirty="0">
                <a:solidFill>
                  <a:srgbClr val="0E2A47"/>
                </a:solidFill>
                <a:latin typeface="Calibri" pitchFamily="34" charset="0"/>
                <a:ea typeface="Calibri" pitchFamily="34" charset="-122"/>
                <a:cs typeface="Calibri" pitchFamily="34" charset="-120"/>
              </a:rPr>
              <a:t>Sarah Chen, Head of Marketing</a:t>
            </a:r>
            <a:endParaRPr lang="en-US" sz="1100" dirty="0"/>
          </a:p>
        </p:txBody>
      </p:sp>
      <p:sp>
        <p:nvSpPr>
          <p:cNvPr id="13" name="Text 9"/>
          <p:cNvSpPr/>
          <p:nvPr/>
        </p:nvSpPr>
        <p:spPr>
          <a:xfrm>
            <a:off x="914400" y="2011680"/>
            <a:ext cx="1097280" cy="256032"/>
          </a:xfrm>
          <a:prstGeom prst="rect">
            <a:avLst/>
          </a:prstGeom>
          <a:noFill/>
          <a:ln/>
        </p:spPr>
        <p:txBody>
          <a:bodyPr wrap="square" lIns="0" tIns="0" rIns="0" bIns="0" rtlCol="0" anchor="ctr"/>
          <a:lstStyle/>
          <a:p>
            <a:pPr indent="0" marL="0">
              <a:buNone/>
            </a:pPr>
            <a:r>
              <a:rPr lang="en-US" sz="900" b="1" spc="200" kern="0" dirty="0">
                <a:solidFill>
                  <a:srgbClr val="8090A0"/>
                </a:solidFill>
                <a:latin typeface="Calibri" pitchFamily="34" charset="0"/>
                <a:ea typeface="Calibri" pitchFamily="34" charset="-122"/>
                <a:cs typeface="Calibri" pitchFamily="34" charset="-120"/>
              </a:rPr>
              <a:t>TO</a:t>
            </a:r>
            <a:endParaRPr lang="en-US" sz="900" dirty="0"/>
          </a:p>
        </p:txBody>
      </p:sp>
      <p:sp>
        <p:nvSpPr>
          <p:cNvPr id="14" name="Text 10"/>
          <p:cNvSpPr/>
          <p:nvPr/>
        </p:nvSpPr>
        <p:spPr>
          <a:xfrm>
            <a:off x="2011680" y="2011680"/>
            <a:ext cx="9326880" cy="256032"/>
          </a:xfrm>
          <a:prstGeom prst="rect">
            <a:avLst/>
          </a:prstGeom>
          <a:noFill/>
          <a:ln/>
        </p:spPr>
        <p:txBody>
          <a:bodyPr wrap="square" lIns="0" tIns="0" rIns="0" bIns="0" rtlCol="0" anchor="ctr"/>
          <a:lstStyle/>
          <a:p>
            <a:pPr indent="0" marL="0">
              <a:buNone/>
            </a:pPr>
            <a:r>
              <a:rPr lang="en-US" sz="1100" dirty="0">
                <a:solidFill>
                  <a:srgbClr val="0E2A47"/>
                </a:solidFill>
                <a:latin typeface="Calibri" pitchFamily="34" charset="0"/>
                <a:ea typeface="Calibri" pitchFamily="34" charset="-122"/>
                <a:cs typeface="Calibri" pitchFamily="34" charset="-120"/>
              </a:rPr>
              <a:t>HR Business Partner; CHRO</a:t>
            </a:r>
            <a:endParaRPr lang="en-US" sz="1100" dirty="0"/>
          </a:p>
        </p:txBody>
      </p:sp>
      <p:sp>
        <p:nvSpPr>
          <p:cNvPr id="15" name="Text 11"/>
          <p:cNvSpPr/>
          <p:nvPr/>
        </p:nvSpPr>
        <p:spPr>
          <a:xfrm>
            <a:off x="914400" y="2267712"/>
            <a:ext cx="1097280" cy="256032"/>
          </a:xfrm>
          <a:prstGeom prst="rect">
            <a:avLst/>
          </a:prstGeom>
          <a:noFill/>
          <a:ln/>
        </p:spPr>
        <p:txBody>
          <a:bodyPr wrap="square" lIns="0" tIns="0" rIns="0" bIns="0" rtlCol="0" anchor="ctr"/>
          <a:lstStyle/>
          <a:p>
            <a:pPr indent="0" marL="0">
              <a:buNone/>
            </a:pPr>
            <a:r>
              <a:rPr lang="en-US" sz="900" b="1" spc="200" kern="0" dirty="0">
                <a:solidFill>
                  <a:srgbClr val="8090A0"/>
                </a:solidFill>
                <a:latin typeface="Calibri" pitchFamily="34" charset="0"/>
                <a:ea typeface="Calibri" pitchFamily="34" charset="-122"/>
                <a:cs typeface="Calibri" pitchFamily="34" charset="-120"/>
              </a:rPr>
              <a:t>RE</a:t>
            </a:r>
            <a:endParaRPr lang="en-US" sz="900" dirty="0"/>
          </a:p>
        </p:txBody>
      </p:sp>
      <p:sp>
        <p:nvSpPr>
          <p:cNvPr id="16" name="Text 12"/>
          <p:cNvSpPr/>
          <p:nvPr/>
        </p:nvSpPr>
        <p:spPr>
          <a:xfrm>
            <a:off x="2011680" y="2267712"/>
            <a:ext cx="9326880" cy="256032"/>
          </a:xfrm>
          <a:prstGeom prst="rect">
            <a:avLst/>
          </a:prstGeom>
          <a:noFill/>
          <a:ln/>
        </p:spPr>
        <p:txBody>
          <a:bodyPr wrap="square" lIns="0" tIns="0" rIns="0" bIns="0" rtlCol="0" anchor="ctr"/>
          <a:lstStyle/>
          <a:p>
            <a:pPr indent="0" marL="0">
              <a:buNone/>
            </a:pPr>
            <a:r>
              <a:rPr lang="en-US" sz="1100" b="1" dirty="0">
                <a:solidFill>
                  <a:srgbClr val="0E2A47"/>
                </a:solidFill>
                <a:latin typeface="Calibri" pitchFamily="34" charset="0"/>
                <a:ea typeface="Calibri" pitchFamily="34" charset="-122"/>
                <a:cs typeface="Calibri" pitchFamily="34" charset="-120"/>
              </a:rPr>
              <a:t>Q1 Review — Riley (MG-A0142)</a:t>
            </a:r>
            <a:endParaRPr lang="en-US" sz="1100" dirty="0"/>
          </a:p>
        </p:txBody>
      </p:sp>
      <p:sp>
        <p:nvSpPr>
          <p:cNvPr id="17" name="Text 13"/>
          <p:cNvSpPr/>
          <p:nvPr/>
        </p:nvSpPr>
        <p:spPr>
          <a:xfrm>
            <a:off x="914400" y="2523744"/>
            <a:ext cx="1097280" cy="256032"/>
          </a:xfrm>
          <a:prstGeom prst="rect">
            <a:avLst/>
          </a:prstGeom>
          <a:noFill/>
          <a:ln/>
        </p:spPr>
        <p:txBody>
          <a:bodyPr wrap="square" lIns="0" tIns="0" rIns="0" bIns="0" rtlCol="0" anchor="ctr"/>
          <a:lstStyle/>
          <a:p>
            <a:pPr indent="0" marL="0">
              <a:buNone/>
            </a:pPr>
            <a:r>
              <a:rPr lang="en-US" sz="900" b="1" spc="200" kern="0" dirty="0">
                <a:solidFill>
                  <a:srgbClr val="8090A0"/>
                </a:solidFill>
                <a:latin typeface="Calibri" pitchFamily="34" charset="0"/>
                <a:ea typeface="Calibri" pitchFamily="34" charset="-122"/>
                <a:cs typeface="Calibri" pitchFamily="34" charset="-120"/>
              </a:rPr>
              <a:t>DATE</a:t>
            </a:r>
            <a:endParaRPr lang="en-US" sz="900" dirty="0"/>
          </a:p>
        </p:txBody>
      </p:sp>
      <p:sp>
        <p:nvSpPr>
          <p:cNvPr id="18" name="Text 14"/>
          <p:cNvSpPr/>
          <p:nvPr/>
        </p:nvSpPr>
        <p:spPr>
          <a:xfrm>
            <a:off x="2011680" y="2523744"/>
            <a:ext cx="9326880" cy="256032"/>
          </a:xfrm>
          <a:prstGeom prst="rect">
            <a:avLst/>
          </a:prstGeom>
          <a:noFill/>
          <a:ln/>
        </p:spPr>
        <p:txBody>
          <a:bodyPr wrap="square" lIns="0" tIns="0" rIns="0" bIns="0" rtlCol="0" anchor="ctr"/>
          <a:lstStyle/>
          <a:p>
            <a:pPr indent="0" marL="0">
              <a:buNone/>
            </a:pPr>
            <a:r>
              <a:rPr lang="en-US" sz="1100" dirty="0">
                <a:solidFill>
                  <a:srgbClr val="0E2A47"/>
                </a:solidFill>
                <a:latin typeface="Calibri" pitchFamily="34" charset="0"/>
                <a:ea typeface="Calibri" pitchFamily="34" charset="-122"/>
                <a:cs typeface="Calibri" pitchFamily="34" charset="-120"/>
              </a:rPr>
              <a:t>31 March 2026</a:t>
            </a:r>
            <a:endParaRPr lang="en-US" sz="1100" dirty="0"/>
          </a:p>
        </p:txBody>
      </p:sp>
      <p:sp>
        <p:nvSpPr>
          <p:cNvPr id="19" name="Shape 15"/>
          <p:cNvSpPr/>
          <p:nvPr/>
        </p:nvSpPr>
        <p:spPr>
          <a:xfrm>
            <a:off x="914400" y="2852928"/>
            <a:ext cx="10332720" cy="0"/>
          </a:xfrm>
          <a:prstGeom prst="line">
            <a:avLst/>
          </a:prstGeom>
          <a:noFill/>
          <a:ln w="6350">
            <a:solidFill>
              <a:srgbClr val="DDDDDD"/>
            </a:solidFill>
            <a:prstDash val="solid"/>
          </a:ln>
        </p:spPr>
      </p:sp>
      <p:sp>
        <p:nvSpPr>
          <p:cNvPr id="20" name="Text 16"/>
          <p:cNvSpPr/>
          <p:nvPr/>
        </p:nvSpPr>
        <p:spPr>
          <a:xfrm>
            <a:off x="914400" y="2971800"/>
            <a:ext cx="10332720" cy="3017520"/>
          </a:xfrm>
          <a:prstGeom prst="rect">
            <a:avLst/>
          </a:prstGeom>
          <a:noFill/>
          <a:ln/>
        </p:spPr>
        <p:txBody>
          <a:bodyPr wrap="square" lIns="0" tIns="0" rIns="0" bIns="0" rtlCol="0" anchor="t"/>
          <a:lstStyle/>
          <a:p>
            <a:pPr indent="0" marL="0">
              <a:buNone/>
            </a:pPr>
            <a:r>
              <a:rPr lang="en-US" sz="1150" b="1" dirty="0">
                <a:solidFill>
                  <a:srgbClr val="0E2A47"/>
                </a:solidFill>
              </a:rPr>
              <a:t>Performance summary
</a:t>
            </a:r>
            <a:pPr indent="0" marL="0">
              <a:buNone/>
            </a:pPr>
            <a:r>
              <a:rPr lang="en-US" sz="1050" dirty="0">
                <a:solidFill>
                  <a:srgbClr val="1A1A1A"/>
                </a:solidFill>
              </a:rPr>
              <a:t>Riley met or exceeded all Q1 KPIs. Output volume: 4.2× the equivalent human junior coordinator. The pricing-email incident is documented separately; new approval ceilings are in effect.
</a:t>
            </a:r>
            <a:pPr indent="0" marL="0">
              <a:buNone/>
            </a:pPr>
            <a:r>
              <a:rPr lang="en-US" sz="1150" b="1" dirty="0">
                <a:solidFill>
                  <a:srgbClr val="0E2A47"/>
                </a:solidFill>
              </a:rPr>
              <a:t>Team structure changes effective Q2
</a:t>
            </a:r>
            <a:pPr indent="0" marL="0">
              <a:buNone/>
            </a:pPr>
            <a:r>
              <a:rPr lang="en-US" sz="1050" dirty="0">
                <a:solidFill>
                  <a:srgbClr val="1A1A1A"/>
                </a:solidFill>
              </a:rPr>
              <a:t>• Three Junior Coordinators reassigned to a new Agent Operations team.
• Two Junior Coordinator positions made redundant.
• Sarah Chen promoted to Director of Marketing &amp; AI Agent Manager.
</a:t>
            </a:r>
            <a:pPr indent="0" marL="0">
              <a:buNone/>
            </a:pPr>
            <a:r>
              <a:rPr lang="en-US" sz="1150" b="1" dirty="0">
                <a:solidFill>
                  <a:srgbClr val="0E2A47"/>
                </a:solidFill>
              </a:rPr>
              <a:t>Hiring
</a:t>
            </a:r>
            <a:pPr indent="0" marL="0">
              <a:buNone/>
            </a:pPr>
            <a:r>
              <a:rPr lang="en-US" sz="1050" dirty="0">
                <a:solidFill>
                  <a:srgbClr val="1A1A1A"/>
                </a:solidFill>
              </a:rPr>
              <a:t>The Junior Marketing Coordinator job description is being retired. </a:t>
            </a:r>
            <a:pPr indent="0" marL="0">
              <a:buNone/>
            </a:pPr>
            <a:r>
              <a:rPr lang="en-US" sz="1050" dirty="0">
                <a:solidFill>
                  <a:srgbClr val="1A1A1A"/>
                </a:solidFill>
              </a:rPr>
              <a:t>Notable: applicant Maya Okonkwo, recent graduate, scored highly on the screening task. Her rejection letter went out 28 March. She replied asking what role would be open to her. </a:t>
            </a:r>
            <a:pPr indent="0" marL="0">
              <a:buNone/>
            </a:pPr>
            <a:r>
              <a:rPr lang="en-US" sz="1050" b="1" i="1" dirty="0">
                <a:solidFill>
                  <a:srgbClr val="0E2A47"/>
                </a:solidFill>
              </a:rPr>
              <a:t>We do not currently have an answer.</a:t>
            </a:r>
            <a:endParaRPr lang="en-US" sz="11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 Your New Colleague — 60 minute KS4 lesson</dc:title>
  <dc:subject>PptxGenJS Presentation</dc:subject>
  <dc:creator>Matthew Wemyss / IN&amp;ED / AILitKit</dc:creator>
  <cp:lastModifiedBy>Matthew Wemyss / IN&amp;ED / AILitKit</cp:lastModifiedBy>
  <cp:revision>1</cp:revision>
  <dcterms:created xsi:type="dcterms:W3CDTF">2026-05-14T04:00:01Z</dcterms:created>
  <dcterms:modified xsi:type="dcterms:W3CDTF">2026-05-14T04:00:01Z</dcterms:modified>
</cp:coreProperties>
</file>