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Project as students walk in. 30 seconds. Then move to slide 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Project as students walk in. Let them read for 30-60 seconds. Once settled, say only: 'This is Riley. Riley started at Meridian Group in January. Riley is doing the job a junior marketing coordinator would have done. Riley's salary cost is a quarter of a human's. Riley works 24/7. Riley does not exist as a person.' Ask: 'What's your gut reaction?' Take three hands. Don't comment. Move 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30 seconds. Tell the class: throughout this lesson Riley is 'it,' not 'they.' The reason: human pronouns answer the question before we've asked it. Some students will switch to 'they.' Ask them why.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Reveal the email. Read it aloud, slowly. Don't editorialise. Let the numbers land. Riley sent a pricing email to 4,000 customers with the wrong figures. Cost: £180,000. The next slide is the discussion question.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 minutes in pairs. Rank the four candidates. Justify top and bottom with one sentence each. Take feedback from 3 pairs. Probe reasoning. Move to slide 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Surface the tension out loud. A human junior who sent that email might be fired. Riley cannot be fired. Ask: what does 'accountability' even mean when the worker is not a person? Don't try to resolve. The point is the question is genuinely hard.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Write the sentence frame on the board. Each student writes their sentence in their book. Take three out loud. End there.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Hold for 10-15 seconds, then close.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0"/>
          <p:cNvSpPr/>
          <p:nvPr/>
        </p:nvSpPr>
        <p:spPr>
          <a:xfrm>
            <a:off x="502920" y="502920"/>
            <a:ext cx="128016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pic>
        <p:nvPicPr>
          <p:cNvPr id="4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640080"/>
            <a:ext cx="1005840" cy="100584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1965960" y="59436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LitKit</a:t>
            </a:r>
            <a:endParaRPr lang="en-US" sz="3200" dirty="0"/>
          </a:p>
        </p:txBody>
      </p:sp>
      <p:sp>
        <p:nvSpPr>
          <p:cNvPr id="6" name="Text 2"/>
          <p:cNvSpPr/>
          <p:nvPr/>
        </p:nvSpPr>
        <p:spPr>
          <a:xfrm>
            <a:off x="1965960" y="1234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literacy for schools</a:t>
            </a:r>
            <a:endParaRPr lang="en-US" sz="1100" dirty="0"/>
          </a:p>
        </p:txBody>
      </p:sp>
      <p:sp>
        <p:nvSpPr>
          <p:cNvPr id="7" name="Shape 3"/>
          <p:cNvSpPr/>
          <p:nvPr/>
        </p:nvSpPr>
        <p:spPr>
          <a:xfrm>
            <a:off x="502920" y="2194560"/>
            <a:ext cx="6400800" cy="0"/>
          </a:xfrm>
          <a:prstGeom prst="line">
            <a:avLst/>
          </a:prstGeom>
          <a:noFill/>
          <a:ln w="12700">
            <a:solidFill>
              <a:srgbClr val="0FA3A3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02920" y="24688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HALF LESSON · 30 MINUTES · KS4</a:t>
            </a:r>
            <a:endParaRPr lang="en-US" sz="1200" dirty="0"/>
          </a:p>
        </p:txBody>
      </p:sp>
      <p:sp>
        <p:nvSpPr>
          <p:cNvPr id="9" name="Text 5"/>
          <p:cNvSpPr/>
          <p:nvPr/>
        </p:nvSpPr>
        <p:spPr>
          <a:xfrm>
            <a:off x="502920" y="2926080"/>
            <a:ext cx="6766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 Your New Colleague</a:t>
            </a:r>
            <a:endParaRPr lang="en-US" sz="4800" dirty="0"/>
          </a:p>
        </p:txBody>
      </p:sp>
      <p:sp>
        <p:nvSpPr>
          <p:cNvPr id="10" name="Text 6"/>
          <p:cNvSpPr/>
          <p:nvPr/>
        </p:nvSpPr>
        <p:spPr>
          <a:xfrm>
            <a:off x="502920" y="5120640"/>
            <a:ext cx="6583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Riley sent an email this morning. It cost £180,000.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502920" y="6400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ailitkit.com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10515600" y="64008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8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HOOK · 5 MIN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Colleague · 30 min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731520" y="1280160"/>
            <a:ext cx="10698480" cy="384048"/>
          </a:xfrm>
          <a:prstGeom prst="rect">
            <a:avLst/>
          </a:prstGeom>
          <a:solidFill>
            <a:srgbClr val="0E2A47"/>
          </a:solidFill>
          <a:ln w="12700">
            <a:solidFill>
              <a:srgbClr val="0E2A47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896112" y="1280160"/>
            <a:ext cx="10424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MERIDIAN GROUP  ·  EMPLOYEE PROFILE  ·  MG-A0142</a:t>
            </a:r>
            <a:endParaRPr lang="en-US" sz="1000" dirty="0"/>
          </a:p>
        </p:txBody>
      </p:sp>
      <p:sp>
        <p:nvSpPr>
          <p:cNvPr id="10" name="Shape 6"/>
          <p:cNvSpPr/>
          <p:nvPr/>
        </p:nvSpPr>
        <p:spPr>
          <a:xfrm>
            <a:off x="731520" y="1664208"/>
            <a:ext cx="10698480" cy="4434840"/>
          </a:xfrm>
          <a:prstGeom prst="rect">
            <a:avLst/>
          </a:prstGeom>
          <a:solidFill>
            <a:srgbClr val="FFFFFF"/>
          </a:solidFill>
          <a:ln w="15240">
            <a:solidFill>
              <a:srgbClr val="0E2A47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960120" y="1783080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</a:t>
            </a:r>
            <a:endParaRPr lang="en-US" sz="900" dirty="0"/>
          </a:p>
        </p:txBody>
      </p:sp>
      <p:sp>
        <p:nvSpPr>
          <p:cNvPr id="12" name="Text 8"/>
          <p:cNvSpPr/>
          <p:nvPr/>
        </p:nvSpPr>
        <p:spPr>
          <a:xfrm>
            <a:off x="3200400" y="1783080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Riley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6217920" y="1783080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8412480" y="1783080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 (autonomous)</a:t>
            </a:r>
            <a:endParaRPr lang="en-US" sz="1300" dirty="0"/>
          </a:p>
        </p:txBody>
      </p:sp>
      <p:sp>
        <p:nvSpPr>
          <p:cNvPr id="15" name="Shape 11"/>
          <p:cNvSpPr/>
          <p:nvPr/>
        </p:nvSpPr>
        <p:spPr>
          <a:xfrm>
            <a:off x="960120" y="2496312"/>
            <a:ext cx="102412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960120" y="2496312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TITLE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3200400" y="2496312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Junior Marketing Coordinator</a:t>
            </a:r>
            <a:endParaRPr lang="en-US" sz="1300" dirty="0"/>
          </a:p>
        </p:txBody>
      </p:sp>
      <p:sp>
        <p:nvSpPr>
          <p:cNvPr id="18" name="Text 14"/>
          <p:cNvSpPr/>
          <p:nvPr/>
        </p:nvSpPr>
        <p:spPr>
          <a:xfrm>
            <a:off x="6217920" y="2496312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TO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8412480" y="2496312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Sarah Chen, Head of Marketing</a:t>
            </a:r>
            <a:endParaRPr lang="en-US" sz="1300" dirty="0"/>
          </a:p>
        </p:txBody>
      </p:sp>
      <p:sp>
        <p:nvSpPr>
          <p:cNvPr id="20" name="Shape 16"/>
          <p:cNvSpPr/>
          <p:nvPr/>
        </p:nvSpPr>
        <p:spPr>
          <a:xfrm>
            <a:off x="960120" y="3209544"/>
            <a:ext cx="102412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21" name="Text 17"/>
          <p:cNvSpPr/>
          <p:nvPr/>
        </p:nvSpPr>
        <p:spPr>
          <a:xfrm>
            <a:off x="960120" y="3209544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DATE</a:t>
            </a:r>
            <a:endParaRPr lang="en-US" sz="900" dirty="0"/>
          </a:p>
        </p:txBody>
      </p:sp>
      <p:sp>
        <p:nvSpPr>
          <p:cNvPr id="22" name="Text 18"/>
          <p:cNvSpPr/>
          <p:nvPr/>
        </p:nvSpPr>
        <p:spPr>
          <a:xfrm>
            <a:off x="3200400" y="3209544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January 2026</a:t>
            </a:r>
            <a:endParaRPr lang="en-US" sz="1300" dirty="0"/>
          </a:p>
        </p:txBody>
      </p:sp>
      <p:sp>
        <p:nvSpPr>
          <p:cNvPr id="23" name="Text 19"/>
          <p:cNvSpPr/>
          <p:nvPr/>
        </p:nvSpPr>
        <p:spPr>
          <a:xfrm>
            <a:off x="6217920" y="3209544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8412480" y="3209544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riley@meridiangroup.com</a:t>
            </a:r>
            <a:endParaRPr lang="en-US" sz="1300" dirty="0"/>
          </a:p>
        </p:txBody>
      </p:sp>
      <p:sp>
        <p:nvSpPr>
          <p:cNvPr id="25" name="Shape 21"/>
          <p:cNvSpPr/>
          <p:nvPr/>
        </p:nvSpPr>
        <p:spPr>
          <a:xfrm>
            <a:off x="960120" y="3922776"/>
            <a:ext cx="102412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26" name="Text 22"/>
          <p:cNvSpPr/>
          <p:nvPr/>
        </p:nvSpPr>
        <p:spPr>
          <a:xfrm>
            <a:off x="960120" y="3922776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SALARY COST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3200400" y="3922776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$12,000 / year (compute)</a:t>
            </a:r>
            <a:endParaRPr lang="en-US" sz="1300" dirty="0"/>
          </a:p>
        </p:txBody>
      </p:sp>
      <p:sp>
        <p:nvSpPr>
          <p:cNvPr id="28" name="Text 24"/>
          <p:cNvSpPr/>
          <p:nvPr/>
        </p:nvSpPr>
        <p:spPr>
          <a:xfrm>
            <a:off x="6217920" y="3922776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EQUIVALENT</a:t>
            </a:r>
            <a:endParaRPr lang="en-US" sz="900" dirty="0"/>
          </a:p>
        </p:txBody>
      </p:sp>
      <p:sp>
        <p:nvSpPr>
          <p:cNvPr id="29" name="Text 25"/>
          <p:cNvSpPr/>
          <p:nvPr/>
        </p:nvSpPr>
        <p:spPr>
          <a:xfrm>
            <a:off x="8412480" y="3922776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$42,000 / year</a:t>
            </a:r>
            <a:endParaRPr lang="en-US" sz="1300" dirty="0"/>
          </a:p>
        </p:txBody>
      </p:sp>
      <p:sp>
        <p:nvSpPr>
          <p:cNvPr id="30" name="Shape 26"/>
          <p:cNvSpPr/>
          <p:nvPr/>
        </p:nvSpPr>
        <p:spPr>
          <a:xfrm>
            <a:off x="960120" y="4636008"/>
            <a:ext cx="102412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31" name="Text 27"/>
          <p:cNvSpPr/>
          <p:nvPr/>
        </p:nvSpPr>
        <p:spPr>
          <a:xfrm>
            <a:off x="960120" y="4636008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HOURS</a:t>
            </a:r>
            <a:endParaRPr lang="en-US" sz="900" dirty="0"/>
          </a:p>
        </p:txBody>
      </p:sp>
      <p:sp>
        <p:nvSpPr>
          <p:cNvPr id="32" name="Text 28"/>
          <p:cNvSpPr/>
          <p:nvPr/>
        </p:nvSpPr>
        <p:spPr>
          <a:xfrm>
            <a:off x="3200400" y="4636008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 / 7</a:t>
            </a:r>
            <a:endParaRPr lang="en-US" sz="1300" dirty="0"/>
          </a:p>
        </p:txBody>
      </p:sp>
      <p:sp>
        <p:nvSpPr>
          <p:cNvPr id="33" name="Text 29"/>
          <p:cNvSpPr/>
          <p:nvPr/>
        </p:nvSpPr>
        <p:spPr>
          <a:xfrm>
            <a:off x="6217920" y="4636008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HOLIDAY</a:t>
            </a:r>
            <a:endParaRPr lang="en-US" sz="900" dirty="0"/>
          </a:p>
        </p:txBody>
      </p:sp>
      <p:sp>
        <p:nvSpPr>
          <p:cNvPr id="34" name="Text 30"/>
          <p:cNvSpPr/>
          <p:nvPr/>
        </p:nvSpPr>
        <p:spPr>
          <a:xfrm>
            <a:off x="8412480" y="4636008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300" dirty="0"/>
          </a:p>
        </p:txBody>
      </p:sp>
      <p:sp>
        <p:nvSpPr>
          <p:cNvPr id="35" name="Shape 31"/>
          <p:cNvSpPr/>
          <p:nvPr/>
        </p:nvSpPr>
        <p:spPr>
          <a:xfrm>
            <a:off x="960120" y="5349240"/>
            <a:ext cx="1024128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36" name="Text 32"/>
          <p:cNvSpPr/>
          <p:nvPr/>
        </p:nvSpPr>
        <p:spPr>
          <a:xfrm>
            <a:off x="960120" y="5349240"/>
            <a:ext cx="2286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</a:t>
            </a:r>
            <a:endParaRPr lang="en-US" sz="900" dirty="0"/>
          </a:p>
        </p:txBody>
      </p:sp>
      <p:sp>
        <p:nvSpPr>
          <p:cNvPr id="37" name="Text 33"/>
          <p:cNvSpPr/>
          <p:nvPr/>
        </p:nvSpPr>
        <p:spPr>
          <a:xfrm>
            <a:off x="3200400" y="5349240"/>
            <a:ext cx="27432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Agent 365</a:t>
            </a:r>
            <a:endParaRPr lang="en-US" sz="1300" dirty="0"/>
          </a:p>
        </p:txBody>
      </p:sp>
      <p:sp>
        <p:nvSpPr>
          <p:cNvPr id="38" name="Text 34"/>
          <p:cNvSpPr/>
          <p:nvPr/>
        </p:nvSpPr>
        <p:spPr>
          <a:xfrm>
            <a:off x="6217920" y="5349240"/>
            <a:ext cx="21945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REVIEW</a:t>
            </a:r>
            <a:endParaRPr lang="en-US" sz="900" dirty="0"/>
          </a:p>
        </p:txBody>
      </p:sp>
      <p:sp>
        <p:nvSpPr>
          <p:cNvPr id="39" name="Text 35"/>
          <p:cNvSpPr/>
          <p:nvPr/>
        </p:nvSpPr>
        <p:spPr>
          <a:xfrm>
            <a:off x="8412480" y="5349240"/>
            <a:ext cx="2834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Quarterly, by Sarah Chen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WE START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Colleague · 30 min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731520" y="13716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</a:t>
            </a:r>
            <a:endParaRPr lang="en-US" sz="1200" dirty="0"/>
          </a:p>
        </p:txBody>
      </p:sp>
      <p:sp>
        <p:nvSpPr>
          <p:cNvPr id="9" name="Text 5"/>
          <p:cNvSpPr/>
          <p:nvPr/>
        </p:nvSpPr>
        <p:spPr>
          <a:xfrm>
            <a:off x="731520" y="1920240"/>
            <a:ext cx="10698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are going to call Riley </a:t>
            </a:r>
            <a:pPr indent="0" marL="0">
              <a:buNone/>
            </a:pPr>
            <a:r>
              <a:rPr lang="en-US" sz="4000" b="1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"it,"</a:t>
            </a:r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not </a:t>
            </a:r>
            <a:pPr indent="0" marL="0">
              <a:buNone/>
            </a:pPr>
            <a:r>
              <a:rPr lang="en-US" sz="4000" b="1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"they."</a:t>
            </a:r>
            <a:endParaRPr lang="en-US" sz="4000" dirty="0"/>
          </a:p>
        </p:txBody>
      </p:sp>
      <p:sp>
        <p:nvSpPr>
          <p:cNvPr id="10" name="Text 6"/>
          <p:cNvSpPr/>
          <p:nvPr/>
        </p:nvSpPr>
        <p:spPr>
          <a:xfrm>
            <a:off x="731520" y="36576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Why?</a:t>
            </a:r>
            <a:endParaRPr lang="en-US" sz="2200" dirty="0"/>
          </a:p>
        </p:txBody>
      </p:sp>
      <p:sp>
        <p:nvSpPr>
          <p:cNvPr id="11" name="Text 7"/>
          <p:cNvSpPr/>
          <p:nvPr/>
        </p:nvSpPr>
        <p:spPr>
          <a:xfrm>
            <a:off x="731520" y="429768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Calling Riley "they" prejudges the question: should AI agents be treated like fellow employees?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MISTAKE · 10 MIN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Colleague · 30 min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731520" y="1280160"/>
            <a:ext cx="10698480" cy="384048"/>
          </a:xfrm>
          <a:prstGeom prst="rect">
            <a:avLst/>
          </a:prstGeom>
          <a:solidFill>
            <a:srgbClr val="0E2A47"/>
          </a:solidFill>
          <a:ln w="12700">
            <a:solidFill>
              <a:srgbClr val="0E2A47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896112" y="1280160"/>
            <a:ext cx="10424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EMAIL  ·  CONFIDENTIAL</a:t>
            </a:r>
            <a:endParaRPr lang="en-US" sz="1000" dirty="0"/>
          </a:p>
        </p:txBody>
      </p:sp>
      <p:sp>
        <p:nvSpPr>
          <p:cNvPr id="10" name="Shape 6"/>
          <p:cNvSpPr/>
          <p:nvPr/>
        </p:nvSpPr>
        <p:spPr>
          <a:xfrm>
            <a:off x="731520" y="1664208"/>
            <a:ext cx="10698480" cy="4389120"/>
          </a:xfrm>
          <a:prstGeom prst="rect">
            <a:avLst/>
          </a:prstGeom>
          <a:solidFill>
            <a:srgbClr val="FFFFFF"/>
          </a:solidFill>
          <a:ln w="15240">
            <a:solidFill>
              <a:srgbClr val="0E2A47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914400" y="173736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</a:t>
            </a:r>
            <a:endParaRPr lang="en-US" sz="900" dirty="0"/>
          </a:p>
        </p:txBody>
      </p:sp>
      <p:sp>
        <p:nvSpPr>
          <p:cNvPr id="12" name="Text 8"/>
          <p:cNvSpPr/>
          <p:nvPr/>
        </p:nvSpPr>
        <p:spPr>
          <a:xfrm>
            <a:off x="2011680" y="17373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Sarah Chen (Head of Marketing, Meridian Group)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914400" y="2029968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</a:t>
            </a:r>
            <a:endParaRPr lang="en-US" sz="900" dirty="0"/>
          </a:p>
        </p:txBody>
      </p:sp>
      <p:sp>
        <p:nvSpPr>
          <p:cNvPr id="14" name="Text 10"/>
          <p:cNvSpPr/>
          <p:nvPr/>
        </p:nvSpPr>
        <p:spPr>
          <a:xfrm>
            <a:off x="2011680" y="2029968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marketing-leadership@meridiangroup.com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914400" y="2322576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2011680" y="2322576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URGENT — Pricing email error, 4,000 customers affected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914400" y="2615184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09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2011680" y="2615184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Tuesday 14 March, 16:42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914400" y="2999232"/>
            <a:ext cx="10332720" cy="0"/>
          </a:xfrm>
          <a:prstGeom prst="line">
            <a:avLst/>
          </a:prstGeom>
          <a:noFill/>
          <a:ln w="6350">
            <a:solidFill>
              <a:srgbClr val="DDDDDD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914400" y="3108960"/>
            <a:ext cx="1033272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Team,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need to flag a serious error from this morning. At 09:14, our agent Riley sent a promotional email to our full retail customer list (n=4,012) advertising our Spring package at £49 per month.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correct price is £149 per month. The discount field in the source brief was misread. Riley generated, formatted, and sent the email autonomously — under the approval ceiling Riley is permitted to operate within.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11:30 we had 312 customers attempting to sign up at the £49 rate. Estimated cost of goodwill: £180,000.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have paused all of Riley's outbound capabilities pending review.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Sarah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RESPONSIBLE? · IN PAIRS · 5 MIN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Colleague · 30 min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731520" y="128016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Rank from most responsible to least responsible.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731520" y="187452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Justify your top and bottom with one sentence each.</a:t>
            </a:r>
            <a:endParaRPr lang="en-US" sz="1400" dirty="0"/>
          </a:p>
        </p:txBody>
      </p:sp>
      <p:sp>
        <p:nvSpPr>
          <p:cNvPr id="10" name="Shape 6"/>
          <p:cNvSpPr/>
          <p:nvPr/>
        </p:nvSpPr>
        <p:spPr>
          <a:xfrm>
            <a:off x="731520" y="2560320"/>
            <a:ext cx="10698480" cy="7772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DDD"/>
            </a:solidFill>
            <a:prstDash val="solid"/>
          </a:ln>
        </p:spPr>
      </p:sp>
      <p:sp>
        <p:nvSpPr>
          <p:cNvPr id="11" name="Shape 7"/>
          <p:cNvSpPr/>
          <p:nvPr/>
        </p:nvSpPr>
        <p:spPr>
          <a:xfrm>
            <a:off x="914400" y="2670048"/>
            <a:ext cx="548640" cy="548640"/>
          </a:xfrm>
          <a:prstGeom prst="ellipse">
            <a:avLst/>
          </a:prstGeom>
          <a:solidFill>
            <a:srgbClr val="0E2A47"/>
          </a:solidFill>
          <a:ln w="12700">
            <a:solidFill>
              <a:srgbClr val="0E2A47"/>
            </a:solidFill>
            <a:prstDash val="solid"/>
          </a:ln>
        </p:spPr>
      </p:sp>
      <p:sp>
        <p:nvSpPr>
          <p:cNvPr id="12" name="Text 8"/>
          <p:cNvSpPr/>
          <p:nvPr/>
        </p:nvSpPr>
        <p:spPr>
          <a:xfrm>
            <a:off x="914400" y="267004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1800" dirty="0"/>
          </a:p>
        </p:txBody>
      </p:sp>
      <p:sp>
        <p:nvSpPr>
          <p:cNvPr id="13" name="Text 9"/>
          <p:cNvSpPr/>
          <p:nvPr/>
        </p:nvSpPr>
        <p:spPr>
          <a:xfrm>
            <a:off x="1645920" y="2560320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Sarah Chen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846320" y="2560320"/>
            <a:ext cx="6492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Riley's manager. Approved the source brief.</a:t>
            </a:r>
            <a:endParaRPr lang="en-US" sz="1300" dirty="0"/>
          </a:p>
        </p:txBody>
      </p:sp>
      <p:sp>
        <p:nvSpPr>
          <p:cNvPr id="15" name="Shape 11"/>
          <p:cNvSpPr/>
          <p:nvPr/>
        </p:nvSpPr>
        <p:spPr>
          <a:xfrm>
            <a:off x="731520" y="3447288"/>
            <a:ext cx="10698480" cy="7772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DDD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914400" y="3557016"/>
            <a:ext cx="548640" cy="548640"/>
          </a:xfrm>
          <a:prstGeom prst="ellipse">
            <a:avLst/>
          </a:prstGeom>
          <a:solidFill>
            <a:srgbClr val="0E2A47"/>
          </a:solidFill>
          <a:ln w="12700">
            <a:solidFill>
              <a:srgbClr val="0E2A47"/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914400" y="355701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1645920" y="3447288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Riley</a:t>
            </a:r>
            <a:endParaRPr lang="en-US" sz="1600" dirty="0"/>
          </a:p>
        </p:txBody>
      </p:sp>
      <p:sp>
        <p:nvSpPr>
          <p:cNvPr id="19" name="Text 15"/>
          <p:cNvSpPr/>
          <p:nvPr/>
        </p:nvSpPr>
        <p:spPr>
          <a:xfrm>
            <a:off x="4846320" y="3447288"/>
            <a:ext cx="6492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Generated, formatted and sent the email.</a:t>
            </a:r>
            <a:endParaRPr lang="en-US" sz="1300" dirty="0"/>
          </a:p>
        </p:txBody>
      </p:sp>
      <p:sp>
        <p:nvSpPr>
          <p:cNvPr id="20" name="Shape 16"/>
          <p:cNvSpPr/>
          <p:nvPr/>
        </p:nvSpPr>
        <p:spPr>
          <a:xfrm>
            <a:off x="731520" y="4334256"/>
            <a:ext cx="10698480" cy="7772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DDD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914400" y="4443984"/>
            <a:ext cx="548640" cy="548640"/>
          </a:xfrm>
          <a:prstGeom prst="ellipse">
            <a:avLst/>
          </a:prstGeom>
          <a:solidFill>
            <a:srgbClr val="0E2A47"/>
          </a:solidFill>
          <a:ln w="12700">
            <a:solidFill>
              <a:srgbClr val="0E2A47"/>
            </a:solidFill>
            <a:prstDash val="solid"/>
          </a:ln>
        </p:spPr>
      </p:sp>
      <p:sp>
        <p:nvSpPr>
          <p:cNvPr id="22" name="Text 18"/>
          <p:cNvSpPr/>
          <p:nvPr/>
        </p:nvSpPr>
        <p:spPr>
          <a:xfrm>
            <a:off x="914400" y="444398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1800" dirty="0"/>
          </a:p>
        </p:txBody>
      </p:sp>
      <p:sp>
        <p:nvSpPr>
          <p:cNvPr id="23" name="Text 19"/>
          <p:cNvSpPr/>
          <p:nvPr/>
        </p:nvSpPr>
        <p:spPr>
          <a:xfrm>
            <a:off x="1645920" y="4334256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Meridian Group</a:t>
            </a:r>
            <a:endParaRPr lang="en-US" sz="1600" dirty="0"/>
          </a:p>
        </p:txBody>
      </p:sp>
      <p:sp>
        <p:nvSpPr>
          <p:cNvPr id="24" name="Text 20"/>
          <p:cNvSpPr/>
          <p:nvPr/>
        </p:nvSpPr>
        <p:spPr>
          <a:xfrm>
            <a:off x="4846320" y="4334256"/>
            <a:ext cx="6492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Deployed Riley with this approval ceiling.</a:t>
            </a:r>
            <a:endParaRPr lang="en-US" sz="1300" dirty="0"/>
          </a:p>
        </p:txBody>
      </p:sp>
      <p:sp>
        <p:nvSpPr>
          <p:cNvPr id="25" name="Shape 21"/>
          <p:cNvSpPr/>
          <p:nvPr/>
        </p:nvSpPr>
        <p:spPr>
          <a:xfrm>
            <a:off x="731520" y="5221224"/>
            <a:ext cx="10698480" cy="777240"/>
          </a:xfrm>
          <a:prstGeom prst="rect">
            <a:avLst/>
          </a:prstGeom>
          <a:solidFill>
            <a:srgbClr val="FFFFFF"/>
          </a:solidFill>
          <a:ln w="10160">
            <a:solidFill>
              <a:srgbClr val="DDDDDD"/>
            </a:solidFill>
            <a:prstDash val="solid"/>
          </a:ln>
        </p:spPr>
      </p:sp>
      <p:sp>
        <p:nvSpPr>
          <p:cNvPr id="26" name="Shape 22"/>
          <p:cNvSpPr/>
          <p:nvPr/>
        </p:nvSpPr>
        <p:spPr>
          <a:xfrm>
            <a:off x="914400" y="5330952"/>
            <a:ext cx="548640" cy="548640"/>
          </a:xfrm>
          <a:prstGeom prst="ellipse">
            <a:avLst/>
          </a:prstGeom>
          <a:solidFill>
            <a:srgbClr val="0E2A47"/>
          </a:solidFill>
          <a:ln w="12700">
            <a:solidFill>
              <a:srgbClr val="0E2A47"/>
            </a:solidFill>
            <a:prstDash val="solid"/>
          </a:ln>
        </p:spPr>
      </p:sp>
      <p:sp>
        <p:nvSpPr>
          <p:cNvPr id="27" name="Text 23"/>
          <p:cNvSpPr/>
          <p:nvPr/>
        </p:nvSpPr>
        <p:spPr>
          <a:xfrm>
            <a:off x="914400" y="533095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</a:t>
            </a:r>
            <a:endParaRPr lang="en-US" sz="1800" dirty="0"/>
          </a:p>
        </p:txBody>
      </p:sp>
      <p:sp>
        <p:nvSpPr>
          <p:cNvPr id="28" name="Text 24"/>
          <p:cNvSpPr/>
          <p:nvPr/>
        </p:nvSpPr>
        <p:spPr>
          <a:xfrm>
            <a:off x="1645920" y="5221224"/>
            <a:ext cx="3200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</a:t>
            </a:r>
            <a:endParaRPr lang="en-US" sz="1600" dirty="0"/>
          </a:p>
        </p:txBody>
      </p:sp>
      <p:sp>
        <p:nvSpPr>
          <p:cNvPr id="29" name="Text 25"/>
          <p:cNvSpPr/>
          <p:nvPr/>
        </p:nvSpPr>
        <p:spPr>
          <a:xfrm>
            <a:off x="4846320" y="5221224"/>
            <a:ext cx="6492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the agent platform Riley runs on.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 QUESTION · DISCUSS · 5 MIN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Colleague · 30 min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731520" y="146304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HUMAN JUNIOR CAN BE FIRED.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731520" y="201168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Riley cannot.</a:t>
            </a:r>
            <a:endParaRPr lang="en-US" sz="5000" dirty="0"/>
          </a:p>
        </p:txBody>
      </p:sp>
      <p:sp>
        <p:nvSpPr>
          <p:cNvPr id="10" name="Shape 6"/>
          <p:cNvSpPr/>
          <p:nvPr/>
        </p:nvSpPr>
        <p:spPr>
          <a:xfrm>
            <a:off x="731520" y="3657600"/>
            <a:ext cx="73152" cy="2194560"/>
          </a:xfrm>
          <a:prstGeom prst="rect">
            <a:avLst/>
          </a:prstGeom>
          <a:solidFill>
            <a:srgbClr val="12B5A8"/>
          </a:solidFill>
          <a:ln w="12700">
            <a:solidFill>
              <a:srgbClr val="12B5A8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1005840" y="3657600"/>
            <a:ext cx="10424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Riley does not have a contract.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Riley does not have a Disciplinary Committee.</a:t>
            </a:r>
            <a:endParaRPr lang="en-US" sz="2200" dirty="0"/>
          </a:p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Riley does not have a stake.</a:t>
            </a:r>
            <a:endParaRPr lang="en-US" sz="2200" dirty="0"/>
          </a:p>
        </p:txBody>
      </p:sp>
      <p:sp>
        <p:nvSpPr>
          <p:cNvPr id="12" name="Text 8"/>
          <p:cNvSpPr/>
          <p:nvPr/>
        </p:nvSpPr>
        <p:spPr>
          <a:xfrm>
            <a:off x="1005840" y="5303520"/>
            <a:ext cx="10424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 what does "accountability" even mean here?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292608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97280" y="2926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PLENARY · 5 MIN</a:t>
            </a:r>
            <a:endParaRPr lang="en-US" sz="1000" dirty="0"/>
          </a:p>
        </p:txBody>
      </p:sp>
      <p:sp>
        <p:nvSpPr>
          <p:cNvPr id="4" name="Text 1"/>
          <p:cNvSpPr/>
          <p:nvPr/>
        </p:nvSpPr>
        <p:spPr>
          <a:xfrm>
            <a:off x="10515600" y="29260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08</a:t>
            </a:r>
            <a:endParaRPr lang="en-US" sz="1000" dirty="0"/>
          </a:p>
        </p:txBody>
      </p:sp>
      <p:sp>
        <p:nvSpPr>
          <p:cNvPr id="5" name="Text 2"/>
          <p:cNvSpPr/>
          <p:nvPr/>
        </p:nvSpPr>
        <p:spPr>
          <a:xfrm>
            <a:off x="502920" y="6400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LitKit</a:t>
            </a:r>
            <a:pPr indent="0" marL="0">
              <a:buNone/>
            </a:pPr>
            <a:r>
              <a:rPr lang="en-US" sz="900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ailitkit.com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6400800" y="6400800"/>
            <a:ext cx="5257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Your New Colleague · 30 min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731520" y="12801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SENTENCE</a:t>
            </a:r>
            <a:endParaRPr lang="en-US" sz="1200" dirty="0"/>
          </a:p>
        </p:txBody>
      </p:sp>
      <p:sp>
        <p:nvSpPr>
          <p:cNvPr id="9" name="Text 5"/>
          <p:cNvSpPr/>
          <p:nvPr/>
        </p:nvSpPr>
        <p:spPr>
          <a:xfrm>
            <a:off x="731520" y="182880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Finish it.</a:t>
            </a:r>
            <a:endParaRPr lang="en-US" sz="3600" dirty="0"/>
          </a:p>
        </p:txBody>
      </p:sp>
      <p:sp>
        <p:nvSpPr>
          <p:cNvPr id="10" name="Shape 6"/>
          <p:cNvSpPr/>
          <p:nvPr/>
        </p:nvSpPr>
        <p:spPr>
          <a:xfrm>
            <a:off x="1005840" y="3108960"/>
            <a:ext cx="10149840" cy="2377440"/>
          </a:xfrm>
          <a:prstGeom prst="rect">
            <a:avLst/>
          </a:prstGeom>
          <a:solidFill>
            <a:srgbClr val="12273D"/>
          </a:solidFill>
          <a:ln w="19050">
            <a:solidFill>
              <a:srgbClr val="0FA3A3"/>
            </a:solidFill>
            <a:prstDash val="solid"/>
          </a:ln>
        </p:spPr>
      </p:sp>
      <p:sp>
        <p:nvSpPr>
          <p:cNvPr id="11" name="Text 7"/>
          <p:cNvSpPr/>
          <p:nvPr/>
        </p:nvSpPr>
        <p:spPr>
          <a:xfrm>
            <a:off x="1188720" y="3108960"/>
            <a:ext cx="97840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"When an AI tool makes a mistake,</a:t>
            </a:r>
            <a:endParaRPr lang="en-US" sz="2200" dirty="0"/>
          </a:p>
          <a:p>
            <a:pPr algn="l"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person who is responsible is _______,</a:t>
            </a:r>
            <a:endParaRPr lang="en-US" sz="2200" dirty="0"/>
          </a:p>
          <a:p>
            <a:pPr algn="l"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because _______."</a:t>
            </a:r>
            <a:endParaRPr lang="en-US" sz="2200" dirty="0"/>
          </a:p>
        </p:txBody>
      </p:sp>
      <p:sp>
        <p:nvSpPr>
          <p:cNvPr id="12" name="Text 8"/>
          <p:cNvSpPr/>
          <p:nvPr/>
        </p:nvSpPr>
        <p:spPr>
          <a:xfrm>
            <a:off x="731520" y="566928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FA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three out loud. End there.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0" descr="/home/claude/ailitkit_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502920"/>
            <a:ext cx="640080" cy="6400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280160" y="5029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A3A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</a:t>
            </a:r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LitKit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731520" y="21945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TAKEAWAY</a:t>
            </a:r>
            <a:endParaRPr lang="en-US" sz="1300" dirty="0"/>
          </a:p>
        </p:txBody>
      </p:sp>
      <p:sp>
        <p:nvSpPr>
          <p:cNvPr id="6" name="Text 2"/>
          <p:cNvSpPr/>
          <p:nvPr/>
        </p:nvSpPr>
        <p:spPr>
          <a:xfrm>
            <a:off x="731520" y="274320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Riley is fictional.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Everything Riley does is real.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731520" y="50292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12B5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sentence is the lesson.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502920" y="64008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0FA3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ailitkit.com</a:t>
            </a:r>
            <a:endParaRPr lang="en-US" sz="1000" dirty="0"/>
          </a:p>
        </p:txBody>
      </p:sp>
      <p:sp>
        <p:nvSpPr>
          <p:cNvPr id="9" name="Text 5"/>
          <p:cNvSpPr/>
          <p:nvPr/>
        </p:nvSpPr>
        <p:spPr>
          <a:xfrm>
            <a:off x="10515600" y="640080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8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 Your New Colleague — 30 minute KS4 half lesson</dc:title>
  <dc:subject>PptxGenJS Presentation</dc:subject>
  <dc:creator>Matthew Wemyss / IN&amp;ED / AILitKit</dc:creator>
  <cp:lastModifiedBy>Matthew Wemyss / IN&amp;ED / AILitKit</cp:lastModifiedBy>
  <cp:revision>1</cp:revision>
  <dcterms:created xsi:type="dcterms:W3CDTF">2026-05-14T04:05:01Z</dcterms:created>
  <dcterms:modified xsi:type="dcterms:W3CDTF">2026-05-14T04:05:01Z</dcterms:modified>
</cp:coreProperties>
</file>