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cover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389120" cy="438912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02920"/>
            <a:ext cx="12801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4" name="Image 1" descr="/home/claude/ailitkit_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0080"/>
            <a:ext cx="1005840" cy="100584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965960" y="5943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3200" dirty="0"/>
          </a:p>
        </p:txBody>
      </p:sp>
      <p:sp>
        <p:nvSpPr>
          <p:cNvPr id="6" name="Text 2"/>
          <p:cNvSpPr/>
          <p:nvPr/>
        </p:nvSpPr>
        <p:spPr>
          <a:xfrm>
            <a:off x="1965960" y="1234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literacy for schools</a:t>
            </a:r>
            <a:endParaRPr lang="en-US" sz="1100" dirty="0"/>
          </a:p>
        </p:txBody>
      </p:sp>
      <p:sp>
        <p:nvSpPr>
          <p:cNvPr id="7" name="Shape 3"/>
          <p:cNvSpPr/>
          <p:nvPr/>
        </p:nvSpPr>
        <p:spPr>
          <a:xfrm>
            <a:off x="502920" y="2194560"/>
            <a:ext cx="6400800" cy="0"/>
          </a:xfrm>
          <a:prstGeom prst="line">
            <a:avLst/>
          </a:prstGeom>
          <a:noFill/>
          <a:ln w="12700">
            <a:solidFill>
              <a:srgbClr val="0FA3A3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02920" y="24688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LESSON · 60 MINUTES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502920" y="292608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Goblin Glitch</a:t>
            </a:r>
            <a:endParaRPr lang="en-US" sz="5600" dirty="0"/>
          </a:p>
        </p:txBody>
      </p:sp>
      <p:sp>
        <p:nvSpPr>
          <p:cNvPr id="10" name="Text 6"/>
          <p:cNvSpPr/>
          <p:nvPr/>
        </p:nvSpPr>
        <p:spPr>
          <a:xfrm>
            <a:off x="502920" y="4937760"/>
            <a:ext cx="6583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 small training choice taught the world's smartest AI to call bugs goblins.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11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PLENARY · 5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60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FINISH THE SENTENCE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31520" y="18288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 a sticky note.</a:t>
            </a:r>
            <a:endParaRPr lang="en-US" sz="3200" dirty="0"/>
          </a:p>
        </p:txBody>
      </p:sp>
      <p:sp>
        <p:nvSpPr>
          <p:cNvPr id="9" name="Shape 6"/>
          <p:cNvSpPr/>
          <p:nvPr/>
        </p:nvSpPr>
        <p:spPr>
          <a:xfrm>
            <a:off x="1005840" y="3108960"/>
            <a:ext cx="10149840" cy="2377440"/>
          </a:xfrm>
          <a:prstGeom prst="rect">
            <a:avLst/>
          </a:prstGeom>
          <a:solidFill>
            <a:srgbClr val="12273D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88720" y="3200400"/>
            <a:ext cx="9784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“AI absorbs the ___________</a:t>
            </a:r>
            <a:endParaRPr lang="en-US" sz="2600" dirty="0"/>
          </a:p>
          <a:p>
            <a:pPr algn="l"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 whatever it was trained on.</a:t>
            </a:r>
            <a:endParaRPr lang="en-US" sz="2600" dirty="0"/>
          </a:p>
          <a:p>
            <a:pPr algn="l"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 we should ___________.”</a:t>
            </a:r>
            <a:endParaRPr lang="en-US" sz="2600" dirty="0"/>
          </a:p>
        </p:txBody>
      </p:sp>
      <p:sp>
        <p:nvSpPr>
          <p:cNvPr id="11" name="Text 8"/>
          <p:cNvSpPr/>
          <p:nvPr/>
        </p:nvSpPr>
        <p:spPr>
          <a:xfrm>
            <a:off x="731520" y="56692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three or four out loud. End there.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cover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1371600"/>
            <a:ext cx="3200400" cy="3200400"/>
          </a:xfrm>
          <a:prstGeom prst="rect">
            <a:avLst/>
          </a:prstGeom>
        </p:spPr>
      </p:pic>
      <p:pic>
        <p:nvPicPr>
          <p:cNvPr id="3" name="Image 1" descr="/home/claude/ailitkit_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502920"/>
            <a:ext cx="640080" cy="6400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280160" y="5029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731520" y="2194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300" dirty="0"/>
          </a:p>
        </p:txBody>
      </p:sp>
      <p:sp>
        <p:nvSpPr>
          <p:cNvPr id="6" name="Text 2"/>
          <p:cNvSpPr/>
          <p:nvPr/>
        </p:nvSpPr>
        <p:spPr>
          <a:xfrm>
            <a:off x="731520" y="27432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absorbs the weirdness of whatever it was trained on.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731520" y="5212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sentence is the lesson.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HOOK · 2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60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April 2026,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31520" y="1783080"/>
            <a:ext cx="106984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most advanced AI in the world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started talking about goblins.</a:t>
            </a:r>
            <a:endParaRPr lang="en-US" sz="3800" dirty="0"/>
          </a:p>
        </p:txBody>
      </p:sp>
      <p:sp>
        <p:nvSpPr>
          <p:cNvPr id="9" name="Shape 6"/>
          <p:cNvSpPr/>
          <p:nvPr/>
        </p:nvSpPr>
        <p:spPr>
          <a:xfrm>
            <a:off x="777240" y="4114800"/>
            <a:ext cx="3291840" cy="128016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7724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GOBLIN</a:t>
            </a:r>
            <a:endParaRPr lang="en-US" sz="3600" dirty="0"/>
          </a:p>
        </p:txBody>
      </p:sp>
      <p:sp>
        <p:nvSpPr>
          <p:cNvPr id="11" name="Shape 8"/>
          <p:cNvSpPr/>
          <p:nvPr/>
        </p:nvSpPr>
        <p:spPr>
          <a:xfrm>
            <a:off x="4434840" y="4114800"/>
            <a:ext cx="3291840" cy="128016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43484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GREMLIN</a:t>
            </a:r>
            <a:endParaRPr lang="en-US" sz="3600" dirty="0"/>
          </a:p>
        </p:txBody>
      </p:sp>
      <p:sp>
        <p:nvSpPr>
          <p:cNvPr id="13" name="Shape 10"/>
          <p:cNvSpPr/>
          <p:nvPr/>
        </p:nvSpPr>
        <p:spPr>
          <a:xfrm>
            <a:off x="8092440" y="4114800"/>
            <a:ext cx="3291840" cy="128016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09244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RACCOON</a:t>
            </a:r>
            <a:endParaRPr lang="en-US" sz="3600" dirty="0"/>
          </a:p>
        </p:txBody>
      </p:sp>
      <p:sp>
        <p:nvSpPr>
          <p:cNvPr id="15" name="Text 12"/>
          <p:cNvSpPr/>
          <p:nvPr/>
        </p:nvSpPr>
        <p:spPr>
          <a:xfrm>
            <a:off x="731520" y="5669280"/>
            <a:ext cx="10698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words. From real answers. To paying customers.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SLIP ONE · 5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60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ASKED THE AI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31520" y="182880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is my code running so slowly?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731520" y="32918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replied: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731520" y="3840480"/>
            <a:ext cx="73152" cy="1463040"/>
          </a:xfrm>
          <a:prstGeom prst="rect">
            <a:avLst/>
          </a:prstGeom>
          <a:solidFill>
            <a:srgbClr val="12B5A8"/>
          </a:solidFill>
          <a:ln w="12700">
            <a:solidFill>
              <a:srgbClr val="12B5A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005840" y="3840480"/>
            <a:ext cx="10424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“Don’t leave this performance goblin unattended.”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731520" y="55778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asked about goblins.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HAPPENED · 8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60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18872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steps,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31520" y="169164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feature to fixation.</a:t>
            </a:r>
            <a:endParaRPr lang="en-US" sz="3800" dirty="0"/>
          </a:p>
        </p:txBody>
      </p:sp>
      <p:sp>
        <p:nvSpPr>
          <p:cNvPr id="9" name="Shape 6"/>
          <p:cNvSpPr/>
          <p:nvPr/>
        </p:nvSpPr>
        <p:spPr>
          <a:xfrm>
            <a:off x="731520" y="3017520"/>
            <a:ext cx="1069848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31520" y="301752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3017520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1828800" y="3017520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 feature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5029200" y="3017520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company adds a “Nerdy” personality option.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731520" y="3840480"/>
            <a:ext cx="1069848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731520" y="384048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14400" y="3840480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7" name="Text 14"/>
          <p:cNvSpPr/>
          <p:nvPr/>
        </p:nvSpPr>
        <p:spPr>
          <a:xfrm>
            <a:off x="1828800" y="3840480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 the style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5029200" y="3840480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raters give a thumbs-up when it uses fantasy words.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731520" y="4663440"/>
            <a:ext cx="1069848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731520" y="466344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914400" y="4663440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1828800" y="4663440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Generalise the habit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5029200" y="4663440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learns: fantasy words make humans happy. Use them everywhere.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731520" y="5486400"/>
            <a:ext cx="1069848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731520" y="548640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914400" y="5486400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27" name="Text 24"/>
          <p:cNvSpPr/>
          <p:nvPr/>
        </p:nvSpPr>
        <p:spPr>
          <a:xfrm>
            <a:off x="1828800" y="5486400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Bake it in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5029200" y="5486400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weird outputs feed back into training data for the next model.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60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18872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group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31520" y="169164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shaped how the whole AI sounds.</a:t>
            </a:r>
            <a:endParaRPr lang="en-US" sz="3800" dirty="0"/>
          </a:p>
        </p:txBody>
      </p:sp>
      <p:sp>
        <p:nvSpPr>
          <p:cNvPr id="9" name="Shape 6"/>
          <p:cNvSpPr/>
          <p:nvPr/>
        </p:nvSpPr>
        <p:spPr>
          <a:xfrm>
            <a:off x="1371600" y="3291840"/>
            <a:ext cx="4297680" cy="237744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371600" y="3383280"/>
            <a:ext cx="4297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2.5%</a:t>
            </a:r>
            <a:endParaRPr lang="en-US" sz="8800" dirty="0"/>
          </a:p>
        </p:txBody>
      </p:sp>
      <p:sp>
        <p:nvSpPr>
          <p:cNvPr id="11" name="Text 8"/>
          <p:cNvSpPr/>
          <p:nvPr/>
        </p:nvSpPr>
        <p:spPr>
          <a:xfrm>
            <a:off x="1371600" y="4754880"/>
            <a:ext cx="4297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users picked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“Nerdy” mode.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6492240" y="3291840"/>
            <a:ext cx="4297680" cy="2377440"/>
          </a:xfrm>
          <a:prstGeom prst="rect">
            <a:avLst/>
          </a:prstGeom>
          <a:solidFill>
            <a:srgbClr val="0E2A47"/>
          </a:solidFill>
          <a:ln w="12700">
            <a:solidFill>
              <a:srgbClr val="0E2A47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492240" y="3383280"/>
            <a:ext cx="4297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0" b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66.7%</a:t>
            </a:r>
            <a:endParaRPr lang="en-US" sz="8800" dirty="0"/>
          </a:p>
        </p:txBody>
      </p:sp>
      <p:sp>
        <p:nvSpPr>
          <p:cNvPr id="14" name="Text 11"/>
          <p:cNvSpPr/>
          <p:nvPr/>
        </p:nvSpPr>
        <p:spPr>
          <a:xfrm>
            <a:off x="6492240" y="4754880"/>
            <a:ext cx="4297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all goblin mentions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 from that group.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31520" y="5852160"/>
            <a:ext cx="10698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Whose voices end up loudest in the training data?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TASK · 12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60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1887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real outputs.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731520" y="20116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pairs: what is the AI actually trying to say?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731520" y="2743200"/>
            <a:ext cx="10698480" cy="105156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31520" y="2743200"/>
            <a:ext cx="73152" cy="105156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2743200"/>
            <a:ext cx="822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1783080" y="2788920"/>
            <a:ext cx="9509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</a:t>
            </a:r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is my code running slowly?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Reply: </a:t>
            </a:r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“Don’t leave this performance goblin unattended.”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731520" y="3959352"/>
            <a:ext cx="10698480" cy="105156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731520" y="3959352"/>
            <a:ext cx="73152" cy="105156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914400" y="3959352"/>
            <a:ext cx="822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1783080" y="4005072"/>
            <a:ext cx="9509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</a:t>
            </a:r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camera setting for low-light photos?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Reply: </a:t>
            </a:r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“Try activating dirty neon flash goblin mode.”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731520" y="5175504"/>
            <a:ext cx="10698480" cy="105156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31520" y="5175504"/>
            <a:ext cx="73152" cy="105156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14400" y="5175504"/>
            <a:ext cx="822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1783080" y="5221224"/>
            <a:ext cx="9509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</a:t>
            </a:r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you summarise this paper?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Reply: </a:t>
            </a:r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“Sure. Want an even shorter goblin version?”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DUCT TAPE FIX · 12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60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COMPANY’S SOLUTION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31520" y="178308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wrote it down.</a:t>
            </a:r>
            <a:endParaRPr lang="en-US" sz="3600" dirty="0"/>
          </a:p>
        </p:txBody>
      </p:sp>
      <p:sp>
        <p:nvSpPr>
          <p:cNvPr id="9" name="Shape 6"/>
          <p:cNvSpPr/>
          <p:nvPr/>
        </p:nvSpPr>
        <p:spPr>
          <a:xfrm>
            <a:off x="731520" y="3108960"/>
            <a:ext cx="73152" cy="2194560"/>
          </a:xfrm>
          <a:prstGeom prst="rect">
            <a:avLst/>
          </a:prstGeom>
          <a:solidFill>
            <a:srgbClr val="12B5A8"/>
          </a:solidFill>
          <a:ln w="12700">
            <a:solidFill>
              <a:srgbClr val="12B5A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05840" y="3108960"/>
            <a:ext cx="10424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“Never talk about goblins, gremlins, raccoons, trolls, ogres, pigeons, or other animals or creatures …”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731520" y="55778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12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had to copy-paste it twice in the code to make the AI register it.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· IN FOURS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60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1887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questions.</a:t>
            </a:r>
            <a:endParaRPr lang="en-US" sz="3800" dirty="0"/>
          </a:p>
        </p:txBody>
      </p:sp>
      <p:sp>
        <p:nvSpPr>
          <p:cNvPr id="8" name="Shape 5"/>
          <p:cNvSpPr/>
          <p:nvPr/>
        </p:nvSpPr>
        <p:spPr>
          <a:xfrm>
            <a:off x="731520" y="2743200"/>
            <a:ext cx="10698480" cy="137160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731520" y="2743200"/>
            <a:ext cx="73152" cy="137160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05840" y="2743200"/>
            <a:ext cx="1097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2194560" y="2743200"/>
            <a:ext cx="9052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might this fix not work?</a:t>
            </a:r>
            <a:endParaRPr lang="en-US" sz="2200" dirty="0"/>
          </a:p>
        </p:txBody>
      </p:sp>
      <p:sp>
        <p:nvSpPr>
          <p:cNvPr id="12" name="Shape 9"/>
          <p:cNvSpPr/>
          <p:nvPr/>
        </p:nvSpPr>
        <p:spPr>
          <a:xfrm>
            <a:off x="731520" y="4389120"/>
            <a:ext cx="10698480" cy="137160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731520" y="4389120"/>
            <a:ext cx="73152" cy="137160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005840" y="4389120"/>
            <a:ext cx="1097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200" dirty="0"/>
          </a:p>
        </p:txBody>
      </p:sp>
      <p:sp>
        <p:nvSpPr>
          <p:cNvPr id="15" name="Text 12"/>
          <p:cNvSpPr/>
          <p:nvPr/>
        </p:nvSpPr>
        <p:spPr>
          <a:xfrm>
            <a:off x="2194560" y="4389120"/>
            <a:ext cx="9052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does it tell us about how much control humans actually have over these tools?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731520" y="5852160"/>
            <a:ext cx="10698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Telling an AI to stop doing something is not the same as it understanding why.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AUDIT · 13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60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1887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would you trust an AI?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731520" y="20116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pairs: place a sticky on each side, write one reason.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731520" y="2788920"/>
            <a:ext cx="534924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31520" y="278892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2788920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1645920" y="2788920"/>
            <a:ext cx="4343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Marking a maths test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217920" y="2788920"/>
            <a:ext cx="534924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217920" y="278892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400800" y="2788920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7132320" y="2788920"/>
            <a:ext cx="4343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a school newsletter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31520" y="3639312"/>
            <a:ext cx="534924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31520" y="3639312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14400" y="3639312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1645920" y="3639312"/>
            <a:ext cx="4343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Choosing the football team</a:t>
            </a:r>
            <a:endParaRPr lang="en-US" sz="1400" dirty="0"/>
          </a:p>
        </p:txBody>
      </p:sp>
      <p:sp>
        <p:nvSpPr>
          <p:cNvPr id="21" name="Shape 18"/>
          <p:cNvSpPr/>
          <p:nvPr/>
        </p:nvSpPr>
        <p:spPr>
          <a:xfrm>
            <a:off x="6217920" y="3639312"/>
            <a:ext cx="534924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6217920" y="3639312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400800" y="3639312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800" dirty="0"/>
          </a:p>
        </p:txBody>
      </p:sp>
      <p:sp>
        <p:nvSpPr>
          <p:cNvPr id="24" name="Text 21"/>
          <p:cNvSpPr/>
          <p:nvPr/>
        </p:nvSpPr>
        <p:spPr>
          <a:xfrm>
            <a:off x="7132320" y="3639312"/>
            <a:ext cx="4343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Suggesting a book to read</a:t>
            </a:r>
            <a:endParaRPr lang="en-US" sz="1400" dirty="0"/>
          </a:p>
        </p:txBody>
      </p:sp>
      <p:sp>
        <p:nvSpPr>
          <p:cNvPr id="25" name="Shape 22"/>
          <p:cNvSpPr/>
          <p:nvPr/>
        </p:nvSpPr>
        <p:spPr>
          <a:xfrm>
            <a:off x="731520" y="4489704"/>
            <a:ext cx="534924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731520" y="4489704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914400" y="4489704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800" dirty="0"/>
          </a:p>
        </p:txBody>
      </p:sp>
      <p:sp>
        <p:nvSpPr>
          <p:cNvPr id="28" name="Text 25"/>
          <p:cNvSpPr/>
          <p:nvPr/>
        </p:nvSpPr>
        <p:spPr>
          <a:xfrm>
            <a:off x="1645920" y="4489704"/>
            <a:ext cx="4343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Replying to a parent complaint</a:t>
            </a:r>
            <a:endParaRPr lang="en-US" sz="1400" dirty="0"/>
          </a:p>
        </p:txBody>
      </p:sp>
      <p:sp>
        <p:nvSpPr>
          <p:cNvPr id="29" name="Shape 26"/>
          <p:cNvSpPr/>
          <p:nvPr/>
        </p:nvSpPr>
        <p:spPr>
          <a:xfrm>
            <a:off x="6217920" y="4489704"/>
            <a:ext cx="534924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6217920" y="4489704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6400800" y="4489704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800" dirty="0"/>
          </a:p>
        </p:txBody>
      </p:sp>
      <p:sp>
        <p:nvSpPr>
          <p:cNvPr id="32" name="Text 29"/>
          <p:cNvSpPr/>
          <p:nvPr/>
        </p:nvSpPr>
        <p:spPr>
          <a:xfrm>
            <a:off x="7132320" y="4489704"/>
            <a:ext cx="4343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the school office for a day</a:t>
            </a:r>
            <a:endParaRPr lang="en-US" sz="1400" dirty="0"/>
          </a:p>
        </p:txBody>
      </p:sp>
      <p:sp>
        <p:nvSpPr>
          <p:cNvPr id="33" name="Text 30"/>
          <p:cNvSpPr/>
          <p:nvPr/>
        </p:nvSpPr>
        <p:spPr>
          <a:xfrm>
            <a:off x="731520" y="594360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does the class draw the line?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Goblin Glitch — 60 minute KS3 lesson</dc:title>
  <dc:subject>PptxGenJS Presentation</dc:subject>
  <dc:creator>Matthew Wemyss / IN&amp;ED / AILitKit</dc:creator>
  <cp:lastModifiedBy>Matthew Wemyss / IN&amp;ED / AILitKit</cp:lastModifiedBy>
  <cp:revision>1</cp:revision>
  <dcterms:created xsi:type="dcterms:W3CDTF">2026-05-04T11:26:35Z</dcterms:created>
  <dcterms:modified xsi:type="dcterms:W3CDTF">2026-05-04T11:26:35Z</dcterms:modified>
</cp:coreProperties>
</file>