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227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cover_imag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389120" cy="438912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502920"/>
            <a:ext cx="1280160" cy="128016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pic>
        <p:nvPicPr>
          <p:cNvPr id="4" name="Image 1" descr="/home/claude/ailitkit_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640080"/>
            <a:ext cx="1005840" cy="1005840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1965960" y="59436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0FA3A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</a:t>
            </a:r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LitKit</a:t>
            </a:r>
            <a:endParaRPr lang="en-US" sz="3200" dirty="0"/>
          </a:p>
        </p:txBody>
      </p:sp>
      <p:sp>
        <p:nvSpPr>
          <p:cNvPr id="6" name="Text 2"/>
          <p:cNvSpPr/>
          <p:nvPr/>
        </p:nvSpPr>
        <p:spPr>
          <a:xfrm>
            <a:off x="1965960" y="12344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spc="4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literacy for schools</a:t>
            </a:r>
            <a:endParaRPr lang="en-US" sz="1100" dirty="0"/>
          </a:p>
        </p:txBody>
      </p:sp>
      <p:sp>
        <p:nvSpPr>
          <p:cNvPr id="7" name="Shape 3"/>
          <p:cNvSpPr/>
          <p:nvPr/>
        </p:nvSpPr>
        <p:spPr>
          <a:xfrm>
            <a:off x="502920" y="2194560"/>
            <a:ext cx="6400800" cy="0"/>
          </a:xfrm>
          <a:prstGeom prst="line">
            <a:avLst/>
          </a:prstGeom>
          <a:noFill/>
          <a:ln w="12700">
            <a:solidFill>
              <a:srgbClr val="0FA3A3"/>
            </a:solidFill>
            <a:prstDash val="solid"/>
          </a:ln>
        </p:spPr>
      </p:sp>
      <p:sp>
        <p:nvSpPr>
          <p:cNvPr id="8" name="Text 4"/>
          <p:cNvSpPr/>
          <p:nvPr/>
        </p:nvSpPr>
        <p:spPr>
          <a:xfrm>
            <a:off x="502920" y="24688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HALF LESSON · 30 MINUTES</a:t>
            </a:r>
            <a:endParaRPr lang="en-US" sz="1200" dirty="0"/>
          </a:p>
        </p:txBody>
      </p:sp>
      <p:sp>
        <p:nvSpPr>
          <p:cNvPr id="9" name="Text 5"/>
          <p:cNvSpPr/>
          <p:nvPr/>
        </p:nvSpPr>
        <p:spPr>
          <a:xfrm>
            <a:off x="502920" y="2926080"/>
            <a:ext cx="67665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5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Goblin Glitch</a:t>
            </a:r>
            <a:endParaRPr lang="en-US" sz="5600" dirty="0"/>
          </a:p>
        </p:txBody>
      </p:sp>
      <p:sp>
        <p:nvSpPr>
          <p:cNvPr id="10" name="Text 6"/>
          <p:cNvSpPr/>
          <p:nvPr/>
        </p:nvSpPr>
        <p:spPr>
          <a:xfrm>
            <a:off x="502920" y="4937760"/>
            <a:ext cx="65836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a small training choice taught the world's smartest AI to call bugs goblins.</a:t>
            </a:r>
            <a:endParaRPr lang="en-US" sz="1800" dirty="0"/>
          </a:p>
        </p:txBody>
      </p:sp>
      <p:sp>
        <p:nvSpPr>
          <p:cNvPr id="11" name="Text 7"/>
          <p:cNvSpPr/>
          <p:nvPr/>
        </p:nvSpPr>
        <p:spPr>
          <a:xfrm>
            <a:off x="502920" y="64008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4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ailitkit.com</a:t>
            </a:r>
            <a:endParaRPr lang="en-US" sz="1000" dirty="0"/>
          </a:p>
        </p:txBody>
      </p:sp>
      <p:sp>
        <p:nvSpPr>
          <p:cNvPr id="12" name="Text 8"/>
          <p:cNvSpPr/>
          <p:nvPr/>
        </p:nvSpPr>
        <p:spPr>
          <a:xfrm>
            <a:off x="10515600" y="640080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/ 08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ilitkit_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292608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97280" y="292608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HOOK · 5 MINUTES</a:t>
            </a:r>
            <a:endParaRPr lang="en-US" sz="1000" dirty="0"/>
          </a:p>
        </p:txBody>
      </p:sp>
      <p:sp>
        <p:nvSpPr>
          <p:cNvPr id="4" name="Text 1"/>
          <p:cNvSpPr/>
          <p:nvPr/>
        </p:nvSpPr>
        <p:spPr>
          <a:xfrm>
            <a:off x="10515600" y="292608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/ 08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50292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pPr indent="0" marL="0">
              <a:buNone/>
            </a:pPr>
            <a:r>
              <a:rPr lang="en-US" sz="900" b="1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LitKit</a:t>
            </a:r>
            <a:pPr indent="0" marL="0">
              <a:buNone/>
            </a:pPr>
            <a:r>
              <a:rPr lang="en-US" sz="90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ailitkit.com</a:t>
            </a:r>
            <a:endParaRPr lang="en-US" sz="900" dirty="0"/>
          </a:p>
        </p:txBody>
      </p:sp>
      <p:sp>
        <p:nvSpPr>
          <p:cNvPr id="6" name="Text 3"/>
          <p:cNvSpPr/>
          <p:nvPr/>
        </p:nvSpPr>
        <p:spPr>
          <a:xfrm>
            <a:off x="6400800" y="6400800"/>
            <a:ext cx="5257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Goblin Glitch · 30 min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731520" y="128016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April 2026,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731520" y="1783080"/>
            <a:ext cx="106984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800" b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most advanced AI in the world</a:t>
            </a:r>
            <a:endParaRPr lang="en-US" sz="3800" dirty="0"/>
          </a:p>
          <a:p>
            <a:pPr indent="0" marL="0">
              <a:buNone/>
            </a:pPr>
            <a:r>
              <a:rPr lang="en-US" sz="3800" b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started talking about goblins.</a:t>
            </a:r>
            <a:endParaRPr lang="en-US" sz="3800" dirty="0"/>
          </a:p>
        </p:txBody>
      </p:sp>
      <p:sp>
        <p:nvSpPr>
          <p:cNvPr id="9" name="Shape 6"/>
          <p:cNvSpPr/>
          <p:nvPr/>
        </p:nvSpPr>
        <p:spPr>
          <a:xfrm>
            <a:off x="777240" y="4114800"/>
            <a:ext cx="3291840" cy="1280160"/>
          </a:xfrm>
          <a:prstGeom prst="rect">
            <a:avLst/>
          </a:prstGeom>
          <a:solidFill>
            <a:srgbClr val="F4FBFB"/>
          </a:solidFill>
          <a:ln w="19050">
            <a:solidFill>
              <a:srgbClr val="0FA3A3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77240" y="4114800"/>
            <a:ext cx="3291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spc="400" kern="0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GOBLIN</a:t>
            </a:r>
            <a:endParaRPr lang="en-US" sz="3600" dirty="0"/>
          </a:p>
        </p:txBody>
      </p:sp>
      <p:sp>
        <p:nvSpPr>
          <p:cNvPr id="11" name="Shape 8"/>
          <p:cNvSpPr/>
          <p:nvPr/>
        </p:nvSpPr>
        <p:spPr>
          <a:xfrm>
            <a:off x="4434840" y="4114800"/>
            <a:ext cx="3291840" cy="1280160"/>
          </a:xfrm>
          <a:prstGeom prst="rect">
            <a:avLst/>
          </a:prstGeom>
          <a:solidFill>
            <a:srgbClr val="F4FBFB"/>
          </a:solidFill>
          <a:ln w="19050">
            <a:solidFill>
              <a:srgbClr val="0FA3A3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4434840" y="4114800"/>
            <a:ext cx="3291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spc="400" kern="0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GREMLIN</a:t>
            </a:r>
            <a:endParaRPr lang="en-US" sz="3600" dirty="0"/>
          </a:p>
        </p:txBody>
      </p:sp>
      <p:sp>
        <p:nvSpPr>
          <p:cNvPr id="13" name="Shape 10"/>
          <p:cNvSpPr/>
          <p:nvPr/>
        </p:nvSpPr>
        <p:spPr>
          <a:xfrm>
            <a:off x="8092440" y="4114800"/>
            <a:ext cx="3291840" cy="1280160"/>
          </a:xfrm>
          <a:prstGeom prst="rect">
            <a:avLst/>
          </a:prstGeom>
          <a:solidFill>
            <a:srgbClr val="F4FBFB"/>
          </a:solidFill>
          <a:ln w="19050">
            <a:solidFill>
              <a:srgbClr val="0FA3A3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8092440" y="4114800"/>
            <a:ext cx="3291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spc="400" kern="0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RACCOON</a:t>
            </a:r>
            <a:endParaRPr lang="en-US" sz="3600" dirty="0"/>
          </a:p>
        </p:txBody>
      </p:sp>
      <p:sp>
        <p:nvSpPr>
          <p:cNvPr id="15" name="Text 12"/>
          <p:cNvSpPr/>
          <p:nvPr/>
        </p:nvSpPr>
        <p:spPr>
          <a:xfrm>
            <a:off x="731520" y="5669280"/>
            <a:ext cx="10698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Real words. From real answers. To paying customers.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227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ilitkit_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292608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97280" y="292608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SLIP ONE · 2 MINUTES</a:t>
            </a:r>
            <a:endParaRPr lang="en-US" sz="1000" dirty="0"/>
          </a:p>
        </p:txBody>
      </p:sp>
      <p:sp>
        <p:nvSpPr>
          <p:cNvPr id="4" name="Text 1"/>
          <p:cNvSpPr/>
          <p:nvPr/>
        </p:nvSpPr>
        <p:spPr>
          <a:xfrm>
            <a:off x="10515600" y="292608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/ 08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50292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pPr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LitKit</a:t>
            </a:r>
            <a:pPr indent="0" marL="0">
              <a:buNone/>
            </a:pPr>
            <a:r>
              <a:rPr lang="en-US" sz="90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ailitkit.com</a:t>
            </a:r>
            <a:endParaRPr lang="en-US" sz="900" dirty="0"/>
          </a:p>
        </p:txBody>
      </p:sp>
      <p:sp>
        <p:nvSpPr>
          <p:cNvPr id="6" name="Text 3"/>
          <p:cNvSpPr/>
          <p:nvPr/>
        </p:nvSpPr>
        <p:spPr>
          <a:xfrm>
            <a:off x="6400800" y="6400800"/>
            <a:ext cx="5257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Goblin Glitch · 30 min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731520" y="128016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SOMEONE ASKED THE AI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731520" y="1828800"/>
            <a:ext cx="10515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is my code running so slowly?</a:t>
            </a:r>
            <a:endParaRPr lang="en-US" sz="3200" dirty="0"/>
          </a:p>
        </p:txBody>
      </p:sp>
      <p:sp>
        <p:nvSpPr>
          <p:cNvPr id="9" name="Text 6"/>
          <p:cNvSpPr/>
          <p:nvPr/>
        </p:nvSpPr>
        <p:spPr>
          <a:xfrm>
            <a:off x="731520" y="329184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replied: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731520" y="3840480"/>
            <a:ext cx="73152" cy="1463040"/>
          </a:xfrm>
          <a:prstGeom prst="rect">
            <a:avLst/>
          </a:prstGeom>
          <a:solidFill>
            <a:srgbClr val="12B5A8"/>
          </a:solidFill>
          <a:ln w="12700">
            <a:solidFill>
              <a:srgbClr val="12B5A8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005840" y="3840480"/>
            <a:ext cx="104241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i="1" dirty="0">
                <a:solidFill>
                  <a:srgbClr val="12B5A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“Don’t leave this performance goblin unattended.”</a:t>
            </a:r>
            <a:endParaRPr lang="en-US" sz="3000" dirty="0"/>
          </a:p>
        </p:txBody>
      </p:sp>
      <p:sp>
        <p:nvSpPr>
          <p:cNvPr id="12" name="Text 9"/>
          <p:cNvSpPr/>
          <p:nvPr/>
        </p:nvSpPr>
        <p:spPr>
          <a:xfrm>
            <a:off x="731520" y="557784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Nobody asked about goblins.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ilitkit_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292608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97280" y="292608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IT HAPPENED · 8 MINUTES</a:t>
            </a:r>
            <a:endParaRPr lang="en-US" sz="1000" dirty="0"/>
          </a:p>
        </p:txBody>
      </p:sp>
      <p:sp>
        <p:nvSpPr>
          <p:cNvPr id="4" name="Text 1"/>
          <p:cNvSpPr/>
          <p:nvPr/>
        </p:nvSpPr>
        <p:spPr>
          <a:xfrm>
            <a:off x="10515600" y="292608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/ 08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50292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pPr indent="0" marL="0">
              <a:buNone/>
            </a:pPr>
            <a:r>
              <a:rPr lang="en-US" sz="900" b="1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LitKit</a:t>
            </a:r>
            <a:pPr indent="0" marL="0">
              <a:buNone/>
            </a:pPr>
            <a:r>
              <a:rPr lang="en-US" sz="90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ailitkit.com</a:t>
            </a:r>
            <a:endParaRPr lang="en-US" sz="900" dirty="0"/>
          </a:p>
        </p:txBody>
      </p:sp>
      <p:sp>
        <p:nvSpPr>
          <p:cNvPr id="6" name="Text 3"/>
          <p:cNvSpPr/>
          <p:nvPr/>
        </p:nvSpPr>
        <p:spPr>
          <a:xfrm>
            <a:off x="6400800" y="6400800"/>
            <a:ext cx="5257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Goblin Glitch · 30 min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731520" y="118872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steps,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731520" y="1691640"/>
            <a:ext cx="10515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800" b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from feature to fixation.</a:t>
            </a:r>
            <a:endParaRPr lang="en-US" sz="3800" dirty="0"/>
          </a:p>
        </p:txBody>
      </p:sp>
      <p:sp>
        <p:nvSpPr>
          <p:cNvPr id="9" name="Shape 6"/>
          <p:cNvSpPr/>
          <p:nvPr/>
        </p:nvSpPr>
        <p:spPr>
          <a:xfrm>
            <a:off x="731520" y="3017520"/>
            <a:ext cx="10698480" cy="713232"/>
          </a:xfrm>
          <a:prstGeom prst="rect">
            <a:avLst/>
          </a:prstGeom>
          <a:solidFill>
            <a:srgbClr val="F4FBFB"/>
          </a:solidFill>
          <a:ln w="12700">
            <a:solidFill>
              <a:srgbClr val="F4FBFB"/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731520" y="3017520"/>
            <a:ext cx="73152" cy="713232"/>
          </a:xfrm>
          <a:prstGeom prst="rect">
            <a:avLst/>
          </a:prstGeom>
          <a:solidFill>
            <a:srgbClr val="0FA3A3"/>
          </a:solidFill>
          <a:ln w="12700">
            <a:solidFill>
              <a:srgbClr val="0FA3A3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914400" y="3017520"/>
            <a:ext cx="9144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A3A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400" dirty="0"/>
          </a:p>
        </p:txBody>
      </p:sp>
      <p:sp>
        <p:nvSpPr>
          <p:cNvPr id="12" name="Text 9"/>
          <p:cNvSpPr/>
          <p:nvPr/>
        </p:nvSpPr>
        <p:spPr>
          <a:xfrm>
            <a:off x="1828800" y="3017520"/>
            <a:ext cx="32004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the feature</a:t>
            </a:r>
            <a:endParaRPr lang="en-US" sz="1400" dirty="0"/>
          </a:p>
        </p:txBody>
      </p:sp>
      <p:sp>
        <p:nvSpPr>
          <p:cNvPr id="13" name="Text 10"/>
          <p:cNvSpPr/>
          <p:nvPr/>
        </p:nvSpPr>
        <p:spPr>
          <a:xfrm>
            <a:off x="5029200" y="3017520"/>
            <a:ext cx="63093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company adds a “Nerdy” personality option.</a:t>
            </a:r>
            <a:endParaRPr lang="en-US" sz="1300" dirty="0"/>
          </a:p>
        </p:txBody>
      </p:sp>
      <p:sp>
        <p:nvSpPr>
          <p:cNvPr id="14" name="Shape 11"/>
          <p:cNvSpPr/>
          <p:nvPr/>
        </p:nvSpPr>
        <p:spPr>
          <a:xfrm>
            <a:off x="731520" y="3840480"/>
            <a:ext cx="10698480" cy="713232"/>
          </a:xfrm>
          <a:prstGeom prst="rect">
            <a:avLst/>
          </a:prstGeom>
          <a:solidFill>
            <a:srgbClr val="F4FBFB"/>
          </a:solidFill>
          <a:ln w="12700">
            <a:solidFill>
              <a:srgbClr val="F4FBFB"/>
            </a:solidFill>
            <a:prstDash val="solid"/>
          </a:ln>
        </p:spPr>
      </p:sp>
      <p:sp>
        <p:nvSpPr>
          <p:cNvPr id="15" name="Shape 12"/>
          <p:cNvSpPr/>
          <p:nvPr/>
        </p:nvSpPr>
        <p:spPr>
          <a:xfrm>
            <a:off x="731520" y="3840480"/>
            <a:ext cx="73152" cy="713232"/>
          </a:xfrm>
          <a:prstGeom prst="rect">
            <a:avLst/>
          </a:prstGeom>
          <a:solidFill>
            <a:srgbClr val="0FA3A3"/>
          </a:solidFill>
          <a:ln w="12700">
            <a:solidFill>
              <a:srgbClr val="0FA3A3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914400" y="3840480"/>
            <a:ext cx="9144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A3A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400" dirty="0"/>
          </a:p>
        </p:txBody>
      </p:sp>
      <p:sp>
        <p:nvSpPr>
          <p:cNvPr id="17" name="Text 14"/>
          <p:cNvSpPr/>
          <p:nvPr/>
        </p:nvSpPr>
        <p:spPr>
          <a:xfrm>
            <a:off x="1828800" y="3840480"/>
            <a:ext cx="32004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Reward the style</a:t>
            </a:r>
            <a:endParaRPr lang="en-US" sz="1400" dirty="0"/>
          </a:p>
        </p:txBody>
      </p:sp>
      <p:sp>
        <p:nvSpPr>
          <p:cNvPr id="18" name="Text 15"/>
          <p:cNvSpPr/>
          <p:nvPr/>
        </p:nvSpPr>
        <p:spPr>
          <a:xfrm>
            <a:off x="5029200" y="3840480"/>
            <a:ext cx="63093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 raters give a thumbs-up when it uses fantasy words.</a:t>
            </a:r>
            <a:endParaRPr lang="en-US" sz="1300" dirty="0"/>
          </a:p>
        </p:txBody>
      </p:sp>
      <p:sp>
        <p:nvSpPr>
          <p:cNvPr id="19" name="Shape 16"/>
          <p:cNvSpPr/>
          <p:nvPr/>
        </p:nvSpPr>
        <p:spPr>
          <a:xfrm>
            <a:off x="731520" y="4663440"/>
            <a:ext cx="10698480" cy="713232"/>
          </a:xfrm>
          <a:prstGeom prst="rect">
            <a:avLst/>
          </a:prstGeom>
          <a:solidFill>
            <a:srgbClr val="F4FBFB"/>
          </a:solidFill>
          <a:ln w="12700">
            <a:solidFill>
              <a:srgbClr val="F4FBFB"/>
            </a:solidFill>
            <a:prstDash val="solid"/>
          </a:ln>
        </p:spPr>
      </p:sp>
      <p:sp>
        <p:nvSpPr>
          <p:cNvPr id="20" name="Shape 17"/>
          <p:cNvSpPr/>
          <p:nvPr/>
        </p:nvSpPr>
        <p:spPr>
          <a:xfrm>
            <a:off x="731520" y="4663440"/>
            <a:ext cx="73152" cy="713232"/>
          </a:xfrm>
          <a:prstGeom prst="rect">
            <a:avLst/>
          </a:prstGeom>
          <a:solidFill>
            <a:srgbClr val="0FA3A3"/>
          </a:solidFill>
          <a:ln w="12700">
            <a:solidFill>
              <a:srgbClr val="0FA3A3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914400" y="4663440"/>
            <a:ext cx="9144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A3A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400" dirty="0"/>
          </a:p>
        </p:txBody>
      </p:sp>
      <p:sp>
        <p:nvSpPr>
          <p:cNvPr id="22" name="Text 19"/>
          <p:cNvSpPr/>
          <p:nvPr/>
        </p:nvSpPr>
        <p:spPr>
          <a:xfrm>
            <a:off x="1828800" y="4663440"/>
            <a:ext cx="32004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Generalise the habit</a:t>
            </a:r>
            <a:endParaRPr lang="en-US" sz="1400" dirty="0"/>
          </a:p>
        </p:txBody>
      </p:sp>
      <p:sp>
        <p:nvSpPr>
          <p:cNvPr id="23" name="Text 20"/>
          <p:cNvSpPr/>
          <p:nvPr/>
        </p:nvSpPr>
        <p:spPr>
          <a:xfrm>
            <a:off x="5029200" y="4663440"/>
            <a:ext cx="63093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AI learns: fantasy words make humans happy. Use them everywhere.</a:t>
            </a:r>
            <a:endParaRPr lang="en-US" sz="1300" dirty="0"/>
          </a:p>
        </p:txBody>
      </p:sp>
      <p:sp>
        <p:nvSpPr>
          <p:cNvPr id="24" name="Shape 21"/>
          <p:cNvSpPr/>
          <p:nvPr/>
        </p:nvSpPr>
        <p:spPr>
          <a:xfrm>
            <a:off x="731520" y="5486400"/>
            <a:ext cx="10698480" cy="713232"/>
          </a:xfrm>
          <a:prstGeom prst="rect">
            <a:avLst/>
          </a:prstGeom>
          <a:solidFill>
            <a:srgbClr val="F4FBFB"/>
          </a:solidFill>
          <a:ln w="12700">
            <a:solidFill>
              <a:srgbClr val="F4FBFB"/>
            </a:solidFill>
            <a:prstDash val="solid"/>
          </a:ln>
        </p:spPr>
      </p:sp>
      <p:sp>
        <p:nvSpPr>
          <p:cNvPr id="25" name="Shape 22"/>
          <p:cNvSpPr/>
          <p:nvPr/>
        </p:nvSpPr>
        <p:spPr>
          <a:xfrm>
            <a:off x="731520" y="5486400"/>
            <a:ext cx="73152" cy="713232"/>
          </a:xfrm>
          <a:prstGeom prst="rect">
            <a:avLst/>
          </a:prstGeom>
          <a:solidFill>
            <a:srgbClr val="0FA3A3"/>
          </a:solidFill>
          <a:ln w="12700">
            <a:solidFill>
              <a:srgbClr val="0FA3A3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914400" y="5486400"/>
            <a:ext cx="9144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A3A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2400" dirty="0"/>
          </a:p>
        </p:txBody>
      </p:sp>
      <p:sp>
        <p:nvSpPr>
          <p:cNvPr id="27" name="Text 24"/>
          <p:cNvSpPr/>
          <p:nvPr/>
        </p:nvSpPr>
        <p:spPr>
          <a:xfrm>
            <a:off x="1828800" y="5486400"/>
            <a:ext cx="32004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Bake it in</a:t>
            </a:r>
            <a:endParaRPr lang="en-US" sz="1400" dirty="0"/>
          </a:p>
        </p:txBody>
      </p:sp>
      <p:sp>
        <p:nvSpPr>
          <p:cNvPr id="28" name="Text 25"/>
          <p:cNvSpPr/>
          <p:nvPr/>
        </p:nvSpPr>
        <p:spPr>
          <a:xfrm>
            <a:off x="5029200" y="5486400"/>
            <a:ext cx="63093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Those weird outputs feed back into training data for the next model.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ilitkit_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292608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97280" y="292608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PAIR TASK · 12 MINUTES</a:t>
            </a:r>
            <a:endParaRPr lang="en-US" sz="1000" dirty="0"/>
          </a:p>
        </p:txBody>
      </p:sp>
      <p:sp>
        <p:nvSpPr>
          <p:cNvPr id="4" name="Text 1"/>
          <p:cNvSpPr/>
          <p:nvPr/>
        </p:nvSpPr>
        <p:spPr>
          <a:xfrm>
            <a:off x="10515600" y="292608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/ 08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50292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pPr indent="0" marL="0">
              <a:buNone/>
            </a:pPr>
            <a:r>
              <a:rPr lang="en-US" sz="900" b="1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LitKit</a:t>
            </a:r>
            <a:pPr indent="0" marL="0">
              <a:buNone/>
            </a:pPr>
            <a:r>
              <a:rPr lang="en-US" sz="90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ailitkit.com</a:t>
            </a:r>
            <a:endParaRPr lang="en-US" sz="900" dirty="0"/>
          </a:p>
        </p:txBody>
      </p:sp>
      <p:sp>
        <p:nvSpPr>
          <p:cNvPr id="6" name="Text 3"/>
          <p:cNvSpPr/>
          <p:nvPr/>
        </p:nvSpPr>
        <p:spPr>
          <a:xfrm>
            <a:off x="6400800" y="6400800"/>
            <a:ext cx="5257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Goblin Glitch · 30 min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731520" y="1188720"/>
            <a:ext cx="10515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800" b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Three real outputs.</a:t>
            </a:r>
            <a:endParaRPr lang="en-US" sz="3800" dirty="0"/>
          </a:p>
        </p:txBody>
      </p:sp>
      <p:sp>
        <p:nvSpPr>
          <p:cNvPr id="8" name="Text 5"/>
          <p:cNvSpPr/>
          <p:nvPr/>
        </p:nvSpPr>
        <p:spPr>
          <a:xfrm>
            <a:off x="731520" y="201168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pairs: what is the AI actually trying to say?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731520" y="2743200"/>
            <a:ext cx="10698480" cy="1051560"/>
          </a:xfrm>
          <a:prstGeom prst="rect">
            <a:avLst/>
          </a:prstGeom>
          <a:solidFill>
            <a:srgbClr val="F4FBFB"/>
          </a:solidFill>
          <a:ln w="12700">
            <a:solidFill>
              <a:srgbClr val="F4FBFB"/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731520" y="2743200"/>
            <a:ext cx="73152" cy="1051560"/>
          </a:xfrm>
          <a:prstGeom prst="rect">
            <a:avLst/>
          </a:prstGeom>
          <a:solidFill>
            <a:srgbClr val="0FA3A3"/>
          </a:solidFill>
          <a:ln w="12700">
            <a:solidFill>
              <a:srgbClr val="0FA3A3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914400" y="2743200"/>
            <a:ext cx="82296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A3A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2" name="Text 9"/>
          <p:cNvSpPr/>
          <p:nvPr/>
        </p:nvSpPr>
        <p:spPr>
          <a:xfrm>
            <a:off x="1783080" y="2788920"/>
            <a:ext cx="95097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Question: </a:t>
            </a:r>
            <a:pPr indent="0" marL="0">
              <a:buNone/>
            </a:pPr>
            <a:r>
              <a:rPr lang="en-US" sz="110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is my code running slowly?</a:t>
            </a:r>
            <a:endParaRPr lang="en-US" sz="1100" dirty="0"/>
          </a:p>
          <a:p>
            <a:pPr indent="0" marL="0">
              <a:buNone/>
            </a:pPr>
            <a:r>
              <a:rPr lang="en-US" sz="600" dirty="0">
                <a:solidFill>
                  <a:srgbClr val="000000"/>
                </a:solidFill>
              </a:rPr>
              <a:t> </a:t>
            </a: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Reply: </a:t>
            </a:r>
            <a:pPr indent="0" marL="0">
              <a:buNone/>
            </a:pPr>
            <a:r>
              <a:rPr lang="en-US" sz="1400" i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“Don’t leave this performance goblin unattended.”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731520" y="3959352"/>
            <a:ext cx="10698480" cy="1051560"/>
          </a:xfrm>
          <a:prstGeom prst="rect">
            <a:avLst/>
          </a:prstGeom>
          <a:solidFill>
            <a:srgbClr val="F4FBFB"/>
          </a:solidFill>
          <a:ln w="12700">
            <a:solidFill>
              <a:srgbClr val="F4FBFB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731520" y="3959352"/>
            <a:ext cx="73152" cy="1051560"/>
          </a:xfrm>
          <a:prstGeom prst="rect">
            <a:avLst/>
          </a:prstGeom>
          <a:solidFill>
            <a:srgbClr val="0FA3A3"/>
          </a:solidFill>
          <a:ln w="12700">
            <a:solidFill>
              <a:srgbClr val="0FA3A3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914400" y="3959352"/>
            <a:ext cx="82296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A3A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6" name="Text 13"/>
          <p:cNvSpPr/>
          <p:nvPr/>
        </p:nvSpPr>
        <p:spPr>
          <a:xfrm>
            <a:off x="1783080" y="4005072"/>
            <a:ext cx="95097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Question: </a:t>
            </a:r>
            <a:pPr indent="0" marL="0">
              <a:buNone/>
            </a:pPr>
            <a:r>
              <a:rPr lang="en-US" sz="110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camera setting for low-light photos?</a:t>
            </a:r>
            <a:endParaRPr lang="en-US" sz="1100" dirty="0"/>
          </a:p>
          <a:p>
            <a:pPr indent="0" marL="0">
              <a:buNone/>
            </a:pPr>
            <a:r>
              <a:rPr lang="en-US" sz="600" dirty="0">
                <a:solidFill>
                  <a:srgbClr val="000000"/>
                </a:solidFill>
              </a:rPr>
              <a:t> </a:t>
            </a: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Reply: </a:t>
            </a:r>
            <a:pPr indent="0" marL="0">
              <a:buNone/>
            </a:pPr>
            <a:r>
              <a:rPr lang="en-US" sz="1400" i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“Try activating dirty neon flash goblin mode.”</a:t>
            </a:r>
            <a:endParaRPr lang="en-US" sz="1100" dirty="0"/>
          </a:p>
        </p:txBody>
      </p:sp>
      <p:sp>
        <p:nvSpPr>
          <p:cNvPr id="17" name="Shape 14"/>
          <p:cNvSpPr/>
          <p:nvPr/>
        </p:nvSpPr>
        <p:spPr>
          <a:xfrm>
            <a:off x="731520" y="5175504"/>
            <a:ext cx="10698480" cy="1051560"/>
          </a:xfrm>
          <a:prstGeom prst="rect">
            <a:avLst/>
          </a:prstGeom>
          <a:solidFill>
            <a:srgbClr val="F4FBFB"/>
          </a:solidFill>
          <a:ln w="12700">
            <a:solidFill>
              <a:srgbClr val="F4FBF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731520" y="5175504"/>
            <a:ext cx="73152" cy="1051560"/>
          </a:xfrm>
          <a:prstGeom prst="rect">
            <a:avLst/>
          </a:prstGeom>
          <a:solidFill>
            <a:srgbClr val="0FA3A3"/>
          </a:solidFill>
          <a:ln w="12700">
            <a:solidFill>
              <a:srgbClr val="0FA3A3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914400" y="5175504"/>
            <a:ext cx="82296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A3A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0" name="Text 17"/>
          <p:cNvSpPr/>
          <p:nvPr/>
        </p:nvSpPr>
        <p:spPr>
          <a:xfrm>
            <a:off x="1783080" y="5221224"/>
            <a:ext cx="95097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Question: </a:t>
            </a:r>
            <a:pPr indent="0" marL="0">
              <a:buNone/>
            </a:pPr>
            <a:r>
              <a:rPr lang="en-US" sz="110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you summarise this paper?</a:t>
            </a:r>
            <a:endParaRPr lang="en-US" sz="1100" dirty="0"/>
          </a:p>
          <a:p>
            <a:pPr indent="0" marL="0">
              <a:buNone/>
            </a:pPr>
            <a:r>
              <a:rPr lang="en-US" sz="600" dirty="0">
                <a:solidFill>
                  <a:srgbClr val="000000"/>
                </a:solidFill>
              </a:rPr>
              <a:t> </a:t>
            </a: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Reply: </a:t>
            </a:r>
            <a:pPr indent="0" marL="0">
              <a:buNone/>
            </a:pPr>
            <a:r>
              <a:rPr lang="en-US" sz="1400" i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“Sure. Want an even shorter goblin version?”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227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ilitkit_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292608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97280" y="292608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DUCT TAPE FIX</a:t>
            </a:r>
            <a:endParaRPr lang="en-US" sz="1000" dirty="0"/>
          </a:p>
        </p:txBody>
      </p:sp>
      <p:sp>
        <p:nvSpPr>
          <p:cNvPr id="4" name="Text 1"/>
          <p:cNvSpPr/>
          <p:nvPr/>
        </p:nvSpPr>
        <p:spPr>
          <a:xfrm>
            <a:off x="10515600" y="292608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/ 08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50292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pPr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LitKit</a:t>
            </a:r>
            <a:pPr indent="0" marL="0">
              <a:buNone/>
            </a:pPr>
            <a:r>
              <a:rPr lang="en-US" sz="90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ailitkit.com</a:t>
            </a:r>
            <a:endParaRPr lang="en-US" sz="900" dirty="0"/>
          </a:p>
        </p:txBody>
      </p:sp>
      <p:sp>
        <p:nvSpPr>
          <p:cNvPr id="6" name="Text 3"/>
          <p:cNvSpPr/>
          <p:nvPr/>
        </p:nvSpPr>
        <p:spPr>
          <a:xfrm>
            <a:off x="6400800" y="6400800"/>
            <a:ext cx="5257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Goblin Glitch · 30 min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731520" y="128016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COMPANY’S SOLUTION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731520" y="1783080"/>
            <a:ext cx="10515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They wrote it down.</a:t>
            </a:r>
            <a:endParaRPr lang="en-US" sz="3600" dirty="0"/>
          </a:p>
        </p:txBody>
      </p:sp>
      <p:sp>
        <p:nvSpPr>
          <p:cNvPr id="9" name="Shape 6"/>
          <p:cNvSpPr/>
          <p:nvPr/>
        </p:nvSpPr>
        <p:spPr>
          <a:xfrm>
            <a:off x="731520" y="3108960"/>
            <a:ext cx="73152" cy="2194560"/>
          </a:xfrm>
          <a:prstGeom prst="rect">
            <a:avLst/>
          </a:prstGeom>
          <a:solidFill>
            <a:srgbClr val="12B5A8"/>
          </a:solidFill>
          <a:ln w="12700">
            <a:solidFill>
              <a:srgbClr val="12B5A8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1005840" y="3108960"/>
            <a:ext cx="1042416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“Never talk about goblins, gremlins, raccoons, trolls, ogres, pigeons, or other animals or creatures …”</a:t>
            </a:r>
            <a:endParaRPr lang="en-US" sz="2200" dirty="0"/>
          </a:p>
        </p:txBody>
      </p:sp>
      <p:sp>
        <p:nvSpPr>
          <p:cNvPr id="11" name="Text 8"/>
          <p:cNvSpPr/>
          <p:nvPr/>
        </p:nvSpPr>
        <p:spPr>
          <a:xfrm>
            <a:off x="731520" y="557784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12B5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They had to copy-paste it twice in the code to make the AI register it.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227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ilitkit_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292608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97280" y="292608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PLENARY · 5 MINUTES</a:t>
            </a:r>
            <a:endParaRPr lang="en-US" sz="1000" dirty="0"/>
          </a:p>
        </p:txBody>
      </p:sp>
      <p:sp>
        <p:nvSpPr>
          <p:cNvPr id="4" name="Text 1"/>
          <p:cNvSpPr/>
          <p:nvPr/>
        </p:nvSpPr>
        <p:spPr>
          <a:xfrm>
            <a:off x="10515600" y="292608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/ 08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50292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pPr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LitKit</a:t>
            </a:r>
            <a:pPr indent="0" marL="0">
              <a:buNone/>
            </a:pPr>
            <a:r>
              <a:rPr lang="en-US" sz="90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ailitkit.com</a:t>
            </a:r>
            <a:endParaRPr lang="en-US" sz="900" dirty="0"/>
          </a:p>
        </p:txBody>
      </p:sp>
      <p:sp>
        <p:nvSpPr>
          <p:cNvPr id="6" name="Text 3"/>
          <p:cNvSpPr/>
          <p:nvPr/>
        </p:nvSpPr>
        <p:spPr>
          <a:xfrm>
            <a:off x="6400800" y="6400800"/>
            <a:ext cx="5257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Goblin Glitch · 30 min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731520" y="128016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FINISH THE SENTENCE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731520" y="1828800"/>
            <a:ext cx="10515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 a sticky note.</a:t>
            </a:r>
            <a:endParaRPr lang="en-US" sz="3200" dirty="0"/>
          </a:p>
        </p:txBody>
      </p:sp>
      <p:sp>
        <p:nvSpPr>
          <p:cNvPr id="9" name="Shape 6"/>
          <p:cNvSpPr/>
          <p:nvPr/>
        </p:nvSpPr>
        <p:spPr>
          <a:xfrm>
            <a:off x="1005840" y="3108960"/>
            <a:ext cx="10149840" cy="2377440"/>
          </a:xfrm>
          <a:prstGeom prst="rect">
            <a:avLst/>
          </a:prstGeom>
          <a:solidFill>
            <a:srgbClr val="12273D"/>
          </a:solidFill>
          <a:ln w="19050">
            <a:solidFill>
              <a:srgbClr val="0FA3A3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1188720" y="3200400"/>
            <a:ext cx="978408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“AI absorbs the ___________</a:t>
            </a:r>
            <a:endParaRPr lang="en-US" sz="2600" dirty="0"/>
          </a:p>
          <a:p>
            <a:pPr algn="l" indent="0" marL="0">
              <a:buNone/>
            </a:pPr>
            <a:r>
              <a:rPr lang="en-US" sz="2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of whatever it was trained on.</a:t>
            </a:r>
            <a:endParaRPr lang="en-US" sz="2600" dirty="0"/>
          </a:p>
          <a:p>
            <a:pPr algn="l" indent="0" marL="0">
              <a:buNone/>
            </a:pPr>
            <a:r>
              <a:rPr lang="en-US" sz="2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 we should ___________.”</a:t>
            </a:r>
            <a:endParaRPr lang="en-US" sz="2600" dirty="0"/>
          </a:p>
        </p:txBody>
      </p:sp>
      <p:sp>
        <p:nvSpPr>
          <p:cNvPr id="11" name="Text 8"/>
          <p:cNvSpPr/>
          <p:nvPr/>
        </p:nvSpPr>
        <p:spPr>
          <a:xfrm>
            <a:off x="731520" y="566928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 three out loud. End there.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227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cover_imag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9600" y="1371600"/>
            <a:ext cx="3200400" cy="3200400"/>
          </a:xfrm>
          <a:prstGeom prst="rect">
            <a:avLst/>
          </a:prstGeom>
        </p:spPr>
      </p:pic>
      <p:pic>
        <p:nvPicPr>
          <p:cNvPr id="3" name="Image 1" descr="/home/claude/ailitkit_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502920"/>
            <a:ext cx="640080" cy="64008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1280160" y="50292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A3A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</a:t>
            </a:r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LitKit</a:t>
            </a:r>
            <a:endParaRPr lang="en-US" sz="2200" dirty="0"/>
          </a:p>
        </p:txBody>
      </p:sp>
      <p:sp>
        <p:nvSpPr>
          <p:cNvPr id="5" name="Text 1"/>
          <p:cNvSpPr/>
          <p:nvPr/>
        </p:nvSpPr>
        <p:spPr>
          <a:xfrm>
            <a:off x="731520" y="219456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TAKEAWAY</a:t>
            </a:r>
            <a:endParaRPr lang="en-US" sz="1300" dirty="0"/>
          </a:p>
        </p:txBody>
      </p:sp>
      <p:sp>
        <p:nvSpPr>
          <p:cNvPr id="6" name="Text 2"/>
          <p:cNvSpPr/>
          <p:nvPr/>
        </p:nvSpPr>
        <p:spPr>
          <a:xfrm>
            <a:off x="731520" y="2743200"/>
            <a:ext cx="73152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absorbs the weirdness of whatever it was trained on.</a:t>
            </a:r>
            <a:endParaRPr lang="en-US" sz="3200" dirty="0"/>
          </a:p>
        </p:txBody>
      </p:sp>
      <p:sp>
        <p:nvSpPr>
          <p:cNvPr id="7" name="Text 3"/>
          <p:cNvSpPr/>
          <p:nvPr/>
        </p:nvSpPr>
        <p:spPr>
          <a:xfrm>
            <a:off x="731520" y="521208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12B5A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That sentence is the lesson.</a:t>
            </a:r>
            <a:endParaRPr lang="en-US" sz="1600" dirty="0"/>
          </a:p>
        </p:txBody>
      </p:sp>
      <p:sp>
        <p:nvSpPr>
          <p:cNvPr id="8" name="Text 4"/>
          <p:cNvSpPr/>
          <p:nvPr/>
        </p:nvSpPr>
        <p:spPr>
          <a:xfrm>
            <a:off x="502920" y="64008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4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ailitkit.com</a:t>
            </a:r>
            <a:endParaRPr lang="en-US" sz="1000" dirty="0"/>
          </a:p>
        </p:txBody>
      </p:sp>
      <p:sp>
        <p:nvSpPr>
          <p:cNvPr id="9" name="Text 5"/>
          <p:cNvSpPr/>
          <p:nvPr/>
        </p:nvSpPr>
        <p:spPr>
          <a:xfrm>
            <a:off x="10515600" y="640080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/ 08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Goblin Glitch — 30 minute KS3 lesson</dc:title>
  <dc:subject>PptxGenJS Presentation</dc:subject>
  <dc:creator>Matthew Wemyss / IN&amp;ED / AILitKit</dc:creator>
  <cp:lastModifiedBy>Matthew Wemyss / IN&amp;ED / AILitKit</cp:lastModifiedBy>
  <cp:revision>1</cp:revision>
  <dcterms:created xsi:type="dcterms:W3CDTF">2026-05-04T11:31:02Z</dcterms:created>
  <dcterms:modified xsi:type="dcterms:W3CDTF">2026-05-04T11:31:02Z</dcterms:modified>
</cp:coreProperties>
</file>